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0" r:id="rId1"/>
    <p:sldMasterId id="2147483732" r:id="rId2"/>
    <p:sldMasterId id="2147483770" r:id="rId3"/>
  </p:sldMasterIdLst>
  <p:notesMasterIdLst>
    <p:notesMasterId r:id="rId35"/>
  </p:notesMasterIdLst>
  <p:sldIdLst>
    <p:sldId id="256" r:id="rId4"/>
    <p:sldId id="325" r:id="rId5"/>
    <p:sldId id="297" r:id="rId6"/>
    <p:sldId id="296" r:id="rId7"/>
    <p:sldId id="260" r:id="rId8"/>
    <p:sldId id="338" r:id="rId9"/>
    <p:sldId id="337" r:id="rId10"/>
    <p:sldId id="264" r:id="rId11"/>
    <p:sldId id="326" r:id="rId12"/>
    <p:sldId id="327" r:id="rId13"/>
    <p:sldId id="328" r:id="rId14"/>
    <p:sldId id="329" r:id="rId15"/>
    <p:sldId id="330" r:id="rId16"/>
    <p:sldId id="331" r:id="rId17"/>
    <p:sldId id="332" r:id="rId18"/>
    <p:sldId id="348" r:id="rId19"/>
    <p:sldId id="349" r:id="rId20"/>
    <p:sldId id="341" r:id="rId21"/>
    <p:sldId id="342" r:id="rId22"/>
    <p:sldId id="343" r:id="rId23"/>
    <p:sldId id="344" r:id="rId24"/>
    <p:sldId id="345" r:id="rId25"/>
    <p:sldId id="346" r:id="rId26"/>
    <p:sldId id="347" r:id="rId27"/>
    <p:sldId id="294" r:id="rId28"/>
    <p:sldId id="293" r:id="rId29"/>
    <p:sldId id="336" r:id="rId30"/>
    <p:sldId id="335" r:id="rId31"/>
    <p:sldId id="285" r:id="rId32"/>
    <p:sldId id="299" r:id="rId33"/>
    <p:sldId id="287" r:id="rId34"/>
  </p:sldIdLst>
  <p:sldSz cx="12192000" cy="6858000"/>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
          <p15:clr>
            <a:srgbClr val="A4A3A4"/>
          </p15:clr>
        </p15:guide>
        <p15:guide id="2" orient="horz" pos="2160">
          <p15:clr>
            <a:srgbClr val="A4A3A4"/>
          </p15:clr>
        </p15:guide>
        <p15:guide id="3" orient="horz" pos="103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qrWIFSc0FBTsHKqTYpBML7iy2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ters, Martijn" initials="MT" lastIdx="24" clrIdx="0"/>
  <p:cmAuthor id="1" name="Koster, Laura" initials="L.K." lastIdx="5" clrIdx="1"/>
  <p:cmAuthor id="2" name="Holt, Gé van 't" initials="HGv'" lastIdx="1" clrIdx="2">
    <p:extLst>
      <p:ext uri="{19B8F6BF-5375-455C-9EA6-DF929625EA0E}">
        <p15:presenceInfo xmlns:p15="http://schemas.microsoft.com/office/powerpoint/2012/main" userId="S::ge.vantholt@duo.nl::91e7a4df-e9a7-4ab1-9f89-44d0d8da66fc" providerId="AD"/>
      </p:ext>
    </p:extLst>
  </p:cmAuthor>
  <p:cmAuthor id="3" name="Ellen" initials="E" lastIdx="39" clrIdx="3">
    <p:extLst>
      <p:ext uri="{19B8F6BF-5375-455C-9EA6-DF929625EA0E}">
        <p15:presenceInfo xmlns:p15="http://schemas.microsoft.com/office/powerpoint/2012/main" userId="S::ellen.bakkers@duo.nl::b323713a-9409-4c39-8b4c-ff46f6a44f29" providerId="AD"/>
      </p:ext>
    </p:extLst>
  </p:cmAuthor>
  <p:cmAuthor id="4" name="Houten, Else van" initials="HEv" lastIdx="9" clrIdx="4">
    <p:extLst>
      <p:ext uri="{19B8F6BF-5375-455C-9EA6-DF929625EA0E}">
        <p15:presenceInfo xmlns:p15="http://schemas.microsoft.com/office/powerpoint/2012/main" userId="S::else.vanhouten@duo.nl::962d0fed-1481-42db-96a8-40b51988c436" providerId="AD"/>
      </p:ext>
    </p:extLst>
  </p:cmAuthor>
  <p:cmAuthor id="5" name="Microsoft Office User" initials="Office" lastIdx="7" clrIdx="5">
    <p:extLst>
      <p:ext uri="{19B8F6BF-5375-455C-9EA6-DF929625EA0E}">
        <p15:presenceInfo xmlns:p15="http://schemas.microsoft.com/office/powerpoint/2012/main" userId="Microsoft Office User" providerId="None"/>
      </p:ext>
    </p:extLst>
  </p:cmAuthor>
  <p:cmAuthor id="6" name="Marco Theunissen" initials="MT" lastIdx="4" clrIdx="6">
    <p:extLst>
      <p:ext uri="{19B8F6BF-5375-455C-9EA6-DF929625EA0E}">
        <p15:presenceInfo xmlns:p15="http://schemas.microsoft.com/office/powerpoint/2012/main" userId="Marco Theunis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689B"/>
    <a:srgbClr val="1DC4FF"/>
    <a:srgbClr val="8FDAFF"/>
    <a:srgbClr val="81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575A7-5CFF-49FA-827E-3EC697446D34}">
  <a:tblStyle styleId="{B2D575A7-5CFF-49FA-827E-3EC697446D34}"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EBE6"/>
          </a:solidFill>
        </a:fill>
      </a:tcStyle>
    </a:wholeTbl>
    <a:band1H>
      <a:tcTxStyle/>
      <a:tcStyle>
        <a:tcBdr/>
        <a:fill>
          <a:solidFill>
            <a:srgbClr val="F4D4CA"/>
          </a:solidFill>
        </a:fill>
      </a:tcStyle>
    </a:band1H>
    <a:band2H>
      <a:tcTxStyle/>
      <a:tcStyle>
        <a:tcBdr/>
      </a:tcStyle>
    </a:band2H>
    <a:band1V>
      <a:tcTxStyle/>
      <a:tcStyle>
        <a:tcBdr/>
        <a:fill>
          <a:solidFill>
            <a:srgbClr val="F4D4CA"/>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6" autoAdjust="0"/>
    <p:restoredTop sz="55112" autoAdjust="0"/>
  </p:normalViewPr>
  <p:slideViewPr>
    <p:cSldViewPr snapToGrid="0">
      <p:cViewPr varScale="1">
        <p:scale>
          <a:sx n="63" d="100"/>
          <a:sy n="63" d="100"/>
        </p:scale>
        <p:origin x="2244" y="60"/>
      </p:cViewPr>
      <p:guideLst>
        <p:guide pos="518"/>
        <p:guide orient="horz" pos="2160"/>
        <p:guide orient="horz" pos="1036"/>
      </p:guideLst>
    </p:cSldViewPr>
  </p:slideViewPr>
  <p:outlineViewPr>
    <p:cViewPr>
      <p:scale>
        <a:sx n="33" d="100"/>
        <a:sy n="33" d="100"/>
      </p:scale>
      <p:origin x="0" y="-244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811" y="-77"/>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89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89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70"/>
            <a:ext cx="2949099" cy="49893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6043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notes"/>
          <p:cNvSpPr txBox="1">
            <a:spLocks noGrp="1"/>
          </p:cNvSpPr>
          <p:nvPr>
            <p:ph type="body" idx="1"/>
          </p:nvPr>
        </p:nvSpPr>
        <p:spPr>
          <a:xfrm>
            <a:off x="639844" y="4676415"/>
            <a:ext cx="5560827" cy="4024673"/>
          </a:xfrm>
          <a:prstGeom prst="rect">
            <a:avLst/>
          </a:prstGeom>
          <a:noFill/>
          <a:ln>
            <a:noFill/>
          </a:ln>
        </p:spPr>
        <p:txBody>
          <a:bodyPr spcFirstLastPara="1" wrap="square" lIns="91425" tIns="45700" rIns="91425" bIns="45700" anchor="t" anchorCtr="0">
            <a:noAutofit/>
          </a:bodyPr>
          <a:lstStyle/>
          <a:p>
            <a:r>
              <a:rPr lang="nl-NL" sz="1200" b="1" i="0" u="none" strike="noStrike" cap="none" dirty="0">
                <a:solidFill>
                  <a:schemeClr val="dk1"/>
                </a:solidFill>
                <a:effectLst/>
                <a:latin typeface="RijksoverheidSansHeadingTT" panose="020B0503040202060203" pitchFamily="34" charset="0"/>
                <a:ea typeface="Calibri"/>
                <a:cs typeface="Calibri"/>
                <a:sym typeface="Calibri"/>
              </a:rPr>
              <a:t>Studiefinanciering: Dat regel je zo!</a:t>
            </a:r>
            <a:endParaRPr lang="nl-NL" sz="1200" b="0" i="0" u="none" strike="noStrike" cap="none" dirty="0">
              <a:solidFill>
                <a:schemeClr val="dk1"/>
              </a:solidFill>
              <a:effectLst/>
              <a:latin typeface="RijksoverheidSansHeadingTT" panose="020B0503040202060203" pitchFamily="34" charset="0"/>
              <a:ea typeface="Calibri"/>
              <a:cs typeface="Calibri"/>
              <a:sym typeface="Calibri"/>
            </a:endParaRPr>
          </a:p>
          <a:p>
            <a:endParaRPr lang="nl-NL" sz="1200" b="1" i="0" u="none" strike="noStrike" cap="none" dirty="0">
              <a:solidFill>
                <a:schemeClr val="dk1"/>
              </a:solidFill>
              <a:effectLst/>
              <a:latin typeface="RijksoverheidSansHeadingTT" panose="020B0503040202060203" pitchFamily="34" charset="0"/>
              <a:ea typeface="Calibri"/>
              <a:cs typeface="Calibri"/>
              <a:sym typeface="Calibri"/>
            </a:endParaRPr>
          </a:p>
          <a:p>
            <a:r>
              <a:rPr lang="en-GB" sz="1200" b="1" i="0" u="none" strike="noStrike" cap="none" dirty="0">
                <a:solidFill>
                  <a:schemeClr val="dk1"/>
                </a:solidFill>
                <a:effectLst/>
                <a:latin typeface="Calibri"/>
                <a:ea typeface="Calibri"/>
                <a:cs typeface="Calibri"/>
                <a:sym typeface="Calibri"/>
              </a:rPr>
              <a:t>Korte </a:t>
            </a:r>
            <a:r>
              <a:rPr lang="en-GB" sz="1200" b="1" i="0" u="none" strike="noStrike" cap="none" dirty="0" err="1">
                <a:solidFill>
                  <a:schemeClr val="dk1"/>
                </a:solidFill>
                <a:effectLst/>
                <a:latin typeface="Calibri"/>
                <a:ea typeface="Calibri"/>
                <a:cs typeface="Calibri"/>
                <a:sym typeface="Calibri"/>
              </a:rPr>
              <a:t>lesomschrijving</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In de </a:t>
            </a:r>
            <a:r>
              <a:rPr lang="en-GB" sz="1200" b="0" i="0" u="none" strike="noStrike" cap="none" dirty="0" err="1">
                <a:solidFill>
                  <a:schemeClr val="dk1"/>
                </a:solidFill>
                <a:effectLst/>
                <a:latin typeface="Calibri"/>
                <a:ea typeface="Calibri"/>
                <a:cs typeface="Calibri"/>
                <a:sym typeface="Calibri"/>
              </a:rPr>
              <a:t>bovenbouw</a:t>
            </a:r>
            <a:r>
              <a:rPr lang="en-GB" sz="1200" b="0" i="0" u="none" strike="noStrike" cap="none" dirty="0">
                <a:solidFill>
                  <a:schemeClr val="dk1"/>
                </a:solidFill>
                <a:effectLst/>
                <a:latin typeface="Calibri"/>
                <a:ea typeface="Calibri"/>
                <a:cs typeface="Calibri"/>
                <a:sym typeface="Calibri"/>
              </a:rPr>
              <a:t> havo/vwo </a:t>
            </a:r>
            <a:r>
              <a:rPr lang="en-GB" sz="1200" b="0" i="0" u="none" strike="noStrike" cap="none" dirty="0" err="1">
                <a:solidFill>
                  <a:schemeClr val="dk1"/>
                </a:solidFill>
                <a:effectLst/>
                <a:latin typeface="Calibri"/>
                <a:ea typeface="Calibri"/>
                <a:cs typeface="Calibri"/>
                <a:sym typeface="Calibri"/>
              </a:rPr>
              <a:t>oriënteren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zich</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vervolgopleidingen</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kiezen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a:t>
            </a:r>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zetten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stappen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zelfstandigheid</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err="1">
                <a:solidFill>
                  <a:schemeClr val="dk1"/>
                </a:solidFill>
                <a:effectLst/>
                <a:latin typeface="Calibri"/>
                <a:ea typeface="Calibri"/>
                <a:cs typeface="Calibri"/>
                <a:sym typeface="Calibri"/>
              </a:rPr>
              <a:t>Daar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hoort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inzicht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krijgen</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en het </a:t>
            </a:r>
            <a:r>
              <a:rPr lang="en-GB" sz="1200" b="0" i="0" u="none" strike="noStrike" cap="none" dirty="0" err="1">
                <a:solidFill>
                  <a:schemeClr val="dk1"/>
                </a:solidFill>
                <a:effectLst/>
                <a:latin typeface="Calibri"/>
                <a:ea typeface="Calibri"/>
                <a:cs typeface="Calibri"/>
                <a:sym typeface="Calibri"/>
              </a:rPr>
              <a:t>straks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online </a:t>
            </a:r>
            <a:r>
              <a:rPr lang="en-GB" sz="1200" b="0" i="0" u="none" strike="noStrike" cap="none" dirty="0" err="1">
                <a:solidFill>
                  <a:schemeClr val="dk1"/>
                </a:solidFill>
                <a:effectLst/>
                <a:latin typeface="Calibri"/>
                <a:ea typeface="Calibri"/>
                <a:cs typeface="Calibri"/>
                <a:sym typeface="Calibri"/>
              </a:rPr>
              <a:t>kunnen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regelen</a:t>
            </a:r>
            <a:r>
              <a:rPr lang="en-GB" sz="1200" b="0"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Deze</a:t>
            </a:r>
            <a:r>
              <a:rPr lang="en-GB" sz="1200" b="0" i="0" u="none" strike="noStrike" cap="none" dirty="0">
                <a:solidFill>
                  <a:schemeClr val="dk1"/>
                </a:solidFill>
                <a:effectLst/>
                <a:latin typeface="Calibri"/>
                <a:ea typeface="Calibri"/>
                <a:cs typeface="Calibri"/>
                <a:sym typeface="Calibri"/>
              </a:rPr>
              <a:t> les over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is </a:t>
            </a:r>
            <a:r>
              <a:rPr lang="en-GB" sz="1200" b="0" i="0" u="none" strike="noStrike" cap="none" dirty="0" err="1">
                <a:solidFill>
                  <a:schemeClr val="dk1"/>
                </a:solidFill>
                <a:effectLst/>
                <a:latin typeface="Calibri"/>
                <a:ea typeface="Calibri"/>
                <a:cs typeface="Calibri"/>
                <a:sym typeface="Calibri"/>
              </a:rPr>
              <a:t>gericht</a:t>
            </a:r>
            <a:r>
              <a:rPr lang="en-GB" sz="1200" b="0" i="0" u="none" strike="noStrike" cap="none" dirty="0">
                <a:solidFill>
                  <a:schemeClr val="dk1"/>
                </a:solidFill>
                <a:effectLst/>
                <a:latin typeface="Calibri"/>
                <a:ea typeface="Calibri"/>
                <a:cs typeface="Calibri"/>
                <a:sym typeface="Calibri"/>
              </a:rPr>
              <a:t> op ‘empowerment’ van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studeren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draait</a:t>
            </a:r>
            <a:r>
              <a:rPr lang="en-GB" sz="1200" b="0" i="0" u="none" strike="noStrike" cap="none" dirty="0">
                <a:solidFill>
                  <a:schemeClr val="dk1"/>
                </a:solidFill>
                <a:effectLst/>
                <a:latin typeface="Calibri"/>
                <a:ea typeface="Calibri"/>
                <a:cs typeface="Calibri"/>
                <a:sym typeface="Calibri"/>
              </a:rPr>
              <a:t> om </a:t>
            </a:r>
            <a:r>
              <a:rPr lang="en-GB" sz="1200" b="0" i="0" u="none" strike="noStrike" cap="none" dirty="0" err="1">
                <a:solidFill>
                  <a:schemeClr val="dk1"/>
                </a:solidFill>
                <a:effectLst/>
                <a:latin typeface="Calibri"/>
                <a:ea typeface="Calibri"/>
                <a:cs typeface="Calibri"/>
                <a:sym typeface="Calibri"/>
              </a:rPr>
              <a:t>kennis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vaardigheid</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verantwoordelijkheid</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De focus </a:t>
            </a:r>
            <a:r>
              <a:rPr lang="en-GB" sz="1200" b="0" i="0" u="none" strike="noStrike" cap="none" dirty="0" err="1">
                <a:solidFill>
                  <a:schemeClr val="dk1"/>
                </a:solidFill>
                <a:effectLst/>
                <a:latin typeface="Calibri"/>
                <a:ea typeface="Calibri"/>
                <a:cs typeface="Calibri"/>
                <a:sym typeface="Calibri"/>
              </a:rPr>
              <a:t>ligt</a:t>
            </a:r>
            <a:r>
              <a:rPr lang="en-GB" sz="1200" b="0" i="0" u="none" strike="noStrike" cap="none" dirty="0">
                <a:solidFill>
                  <a:schemeClr val="dk1"/>
                </a:solidFill>
                <a:effectLst/>
                <a:latin typeface="Calibri"/>
                <a:ea typeface="Calibri"/>
                <a:cs typeface="Calibri"/>
                <a:sym typeface="Calibri"/>
              </a:rPr>
              <a:t> op de </a:t>
            </a:r>
            <a:r>
              <a:rPr lang="en-GB" sz="1200" b="0" i="0" u="none" strike="noStrike" cap="none" dirty="0" err="1">
                <a:solidFill>
                  <a:schemeClr val="dk1"/>
                </a:solidFill>
                <a:effectLst/>
                <a:latin typeface="Calibri"/>
                <a:ea typeface="Calibri"/>
                <a:cs typeface="Calibri"/>
                <a:sym typeface="Calibri"/>
              </a:rPr>
              <a:t>fase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waarin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nu </a:t>
            </a:r>
            <a:r>
              <a:rPr lang="en-GB" sz="1200" b="0" i="0" u="none" strike="noStrike" cap="none" dirty="0" err="1">
                <a:solidFill>
                  <a:schemeClr val="dk1"/>
                </a:solidFill>
                <a:effectLst/>
                <a:latin typeface="Calibri"/>
                <a:ea typeface="Calibri"/>
                <a:cs typeface="Calibri"/>
                <a:sym typeface="Calibri"/>
              </a:rPr>
              <a:t>zitten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aanloop</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lespakket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regelmaat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ververst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meest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recente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versie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weergegeven</a:t>
            </a:r>
            <a:r>
              <a:rPr lang="en-GB" sz="1200" b="0" i="0" u="none" strike="noStrike" cap="none" dirty="0">
                <a:solidFill>
                  <a:schemeClr val="dk1"/>
                </a:solidFill>
                <a:effectLst/>
                <a:latin typeface="Calibri"/>
                <a:ea typeface="Calibri"/>
                <a:cs typeface="Calibri"/>
                <a:sym typeface="Calibri"/>
              </a:rPr>
              <a:t> op de website van DUO.</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Leerdoelen</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einde</a:t>
            </a:r>
            <a:r>
              <a:rPr lang="en-GB" sz="1200" b="0" i="0" u="none" strike="noStrike" cap="none" dirty="0">
                <a:solidFill>
                  <a:schemeClr val="dk1"/>
                </a:solidFill>
                <a:effectLst/>
                <a:latin typeface="Calibri"/>
                <a:ea typeface="Calibri"/>
                <a:cs typeface="Calibri"/>
                <a:sym typeface="Calibri"/>
              </a:rPr>
              <a:t> van de les </a:t>
            </a:r>
            <a:r>
              <a:rPr lang="en-GB" sz="1200" b="0" i="0" u="none" strike="noStrike" cap="none" dirty="0" err="1">
                <a:solidFill>
                  <a:schemeClr val="dk1"/>
                </a:solidFill>
                <a:effectLst/>
                <a:latin typeface="Calibri"/>
                <a:ea typeface="Calibri"/>
                <a:cs typeface="Calibri"/>
                <a:sym typeface="Calibri"/>
              </a:rPr>
              <a:t>heeft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bereikt</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welke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onderdelen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hoger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onderwijs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bestaat</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weet</a:t>
            </a:r>
            <a:r>
              <a:rPr lang="en-GB" sz="1200" b="0" i="0" u="none" strike="noStrike" cap="none" dirty="0">
                <a:solidFill>
                  <a:schemeClr val="dk1"/>
                </a:solidFill>
                <a:effectLst/>
                <a:latin typeface="Calibri"/>
                <a:ea typeface="Calibri"/>
                <a:cs typeface="Calibri"/>
                <a:sym typeface="Calibri"/>
              </a:rPr>
              <a:t> hoe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aanvragen in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weet</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krijgen</a:t>
            </a:r>
            <a:r>
              <a:rPr lang="en-GB" sz="1200" b="0" i="0" u="none" strike="noStrike" cap="none" dirty="0">
                <a:solidFill>
                  <a:schemeClr val="dk1"/>
                </a:solidFill>
                <a:effectLst/>
                <a:latin typeface="Calibri"/>
                <a:ea typeface="Calibri"/>
                <a:cs typeface="Calibri"/>
                <a:sym typeface="Calibri"/>
              </a:rPr>
              <a:t>, maar ook wat </a:t>
            </a:r>
            <a:r>
              <a:rPr lang="en-GB" sz="1200" b="0" i="0" u="none" strike="noStrike" cap="none" dirty="0" err="1">
                <a:solidFill>
                  <a:schemeClr val="dk1"/>
                </a:solidFill>
                <a:effectLst/>
                <a:latin typeface="Calibri"/>
                <a:ea typeface="Calibri"/>
                <a:cs typeface="Calibri"/>
                <a:sym typeface="Calibri"/>
              </a:rPr>
              <a:t>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terug</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betalen</a:t>
            </a:r>
            <a:r>
              <a:rPr lang="en-GB" sz="1200" b="0"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Tijd</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les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aangeboden</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delen</a:t>
            </a:r>
            <a:r>
              <a:rPr lang="en-GB" sz="1200" b="0" i="0" u="none" strike="noStrike" cap="none" dirty="0">
                <a:solidFill>
                  <a:schemeClr val="dk1"/>
                </a:solidFill>
                <a:effectLst/>
                <a:latin typeface="Calibri"/>
                <a:ea typeface="Calibri"/>
                <a:cs typeface="Calibri"/>
                <a:sym typeface="Calibri"/>
              </a:rPr>
              <a:t>. In de les </a:t>
            </a:r>
            <a:r>
              <a:rPr lang="en-GB" sz="1200" b="0" i="0" u="none" strike="noStrike" cap="none" dirty="0" err="1">
                <a:solidFill>
                  <a:schemeClr val="dk1"/>
                </a:solidFill>
                <a:effectLst/>
                <a:latin typeface="Calibri"/>
                <a:ea typeface="Calibri"/>
                <a:cs typeface="Calibri"/>
                <a:sym typeface="Calibri"/>
              </a:rPr>
              <a:t>komen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drie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belangrijke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onderwerpen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bod.</a:t>
            </a:r>
          </a:p>
          <a:p>
            <a:r>
              <a:rPr lang="en-GB" sz="1200" b="0" i="0" u="none" strike="noStrike" cap="none" dirty="0">
                <a:solidFill>
                  <a:schemeClr val="dk1"/>
                </a:solidFill>
                <a:effectLst/>
                <a:latin typeface="Calibri"/>
                <a:ea typeface="Calibri"/>
                <a:cs typeface="Calibri"/>
                <a:sym typeface="Calibri"/>
              </a:rPr>
              <a:t>1. Wat is </a:t>
            </a:r>
            <a:r>
              <a:rPr lang="en-GB" sz="1200" b="0" i="0" u="none" strike="noStrike" cap="none" dirty="0" err="1">
                <a:solidFill>
                  <a:schemeClr val="dk1"/>
                </a:solidFill>
                <a:effectLst/>
                <a:latin typeface="Calibri"/>
                <a:ea typeface="Calibri"/>
                <a:cs typeface="Calibri"/>
                <a:sym typeface="Calibri"/>
              </a:rPr>
              <a:t>studiefinanciering</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2. </a:t>
            </a:r>
            <a:r>
              <a:rPr lang="en-GB" sz="1200" b="0" i="0" u="none" strike="noStrike" cap="none" dirty="0" err="1">
                <a:solidFill>
                  <a:schemeClr val="dk1"/>
                </a:solidFill>
                <a:effectLst/>
                <a:latin typeface="Calibri"/>
                <a:ea typeface="Calibri"/>
                <a:cs typeface="Calibri"/>
                <a:sym typeface="Calibri"/>
              </a:rPr>
              <a:t>Lenen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studie</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3.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aanvragen via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Je </a:t>
            </a:r>
            <a:r>
              <a:rPr lang="en-GB" sz="1200" b="0" i="0" u="none" strike="noStrike" cap="none" dirty="0" err="1">
                <a:solidFill>
                  <a:schemeClr val="dk1"/>
                </a:solidFill>
                <a:effectLst/>
                <a:latin typeface="Calibri"/>
                <a:ea typeface="Calibri"/>
                <a:cs typeface="Calibri"/>
                <a:sym typeface="Calibri"/>
              </a:rPr>
              <a:t>kunt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kiezen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welke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onderwerpen</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bespreekt</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combineert</a:t>
            </a:r>
            <a:r>
              <a:rPr lang="en-GB" sz="1200" b="0" i="0" u="none" strike="noStrike" cap="none" dirty="0">
                <a:solidFill>
                  <a:schemeClr val="dk1"/>
                </a:solidFill>
                <a:effectLst/>
                <a:latin typeface="Calibri"/>
                <a:ea typeface="Calibri"/>
                <a:cs typeface="Calibri"/>
                <a:sym typeface="Calibri"/>
              </a:rPr>
              <a:t> tot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lespakket</a:t>
            </a:r>
            <a:r>
              <a:rPr lang="en-GB" sz="1200" b="0" i="0" u="none" strike="noStrike" cap="none" dirty="0">
                <a:solidFill>
                  <a:schemeClr val="dk1"/>
                </a:solidFill>
                <a:effectLst/>
                <a:latin typeface="Calibri"/>
                <a:ea typeface="Calibri"/>
                <a:cs typeface="Calibri"/>
                <a:sym typeface="Calibri"/>
              </a:rPr>
              <a:t>. Per </a:t>
            </a:r>
            <a:r>
              <a:rPr lang="en-GB" sz="1200" b="0" i="0" u="none" strike="noStrike" cap="none" dirty="0" err="1">
                <a:solidFill>
                  <a:schemeClr val="dk1"/>
                </a:solidFill>
                <a:effectLst/>
                <a:latin typeface="Calibri"/>
                <a:ea typeface="Calibri"/>
                <a:cs typeface="Calibri"/>
                <a:sym typeface="Calibri"/>
              </a:rPr>
              <a:t>onderdeel</a:t>
            </a:r>
            <a:r>
              <a:rPr lang="en-GB" sz="1200" b="0" i="0" u="none" strike="noStrike" cap="none" dirty="0">
                <a:solidFill>
                  <a:schemeClr val="dk1"/>
                </a:solidFill>
                <a:effectLst/>
                <a:latin typeface="Calibri"/>
                <a:ea typeface="Calibri"/>
                <a:cs typeface="Calibri"/>
                <a:sym typeface="Calibri"/>
              </a:rPr>
              <a:t> in het </a:t>
            </a:r>
            <a:r>
              <a:rPr lang="en-GB" sz="1200" b="0" i="0" u="none" strike="noStrike" cap="none" dirty="0" err="1">
                <a:solidFill>
                  <a:schemeClr val="dk1"/>
                </a:solidFill>
                <a:effectLst/>
                <a:latin typeface="Calibri"/>
                <a:ea typeface="Calibri"/>
                <a:cs typeface="Calibri"/>
                <a:sym typeface="Calibri"/>
              </a:rPr>
              <a:t>lesplan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tijdsduur</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aangegeven</a:t>
            </a:r>
            <a:r>
              <a:rPr lang="en-GB" sz="1200" b="0" i="0" u="none" strike="noStrike" cap="none" dirty="0">
                <a:solidFill>
                  <a:schemeClr val="dk1"/>
                </a:solidFill>
                <a:effectLst/>
                <a:latin typeface="Calibri"/>
                <a:ea typeface="Calibri"/>
                <a:cs typeface="Calibri"/>
                <a:sym typeface="Calibri"/>
              </a:rPr>
              <a:t>.</a:t>
            </a:r>
          </a:p>
          <a:p>
            <a:endParaRPr lang="nl-NL" sz="1100" dirty="0">
              <a:effectLst/>
              <a:latin typeface="RijksoverheidSansHeadingTT" panose="020B0503040202060203" pitchFamily="34" charset="0"/>
            </a:endParaRPr>
          </a:p>
        </p:txBody>
      </p:sp>
      <p:sp>
        <p:nvSpPr>
          <p:cNvPr id="338" name="Google Shape;338;p1: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1c:</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aanvullende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beurs</a:t>
            </a:r>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/yc2e9knx</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dirty="0">
                <a:solidFill>
                  <a:schemeClr val="dk1"/>
                </a:solidFill>
                <a:effectLst/>
                <a:latin typeface="Calibri"/>
                <a:ea typeface="Calibri"/>
                <a:cs typeface="Calibri"/>
                <a:sym typeface="Calibri"/>
              </a:rPr>
              <a:t>TIP: </a:t>
            </a:r>
            <a:r>
              <a:rPr lang="en-GB" sz="1200" b="0" i="0" u="none" strike="noStrike" cap="none" dirty="0">
                <a:solidFill>
                  <a:schemeClr val="dk1"/>
                </a:solidFill>
                <a:effectLst/>
                <a:latin typeface="Calibri"/>
                <a:ea typeface="Calibri"/>
                <a:cs typeface="Calibri"/>
                <a:sym typeface="Calibri"/>
              </a:rPr>
              <a:t>Loop </a:t>
            </a:r>
            <a:r>
              <a:rPr lang="en-GB" sz="1200" b="0" i="0" u="none" strike="noStrike" cap="none" dirty="0" err="1">
                <a:solidFill>
                  <a:schemeClr val="dk1"/>
                </a:solidFill>
                <a:effectLst/>
                <a:latin typeface="Calibri"/>
                <a:ea typeface="Calibri"/>
                <a:cs typeface="Calibri"/>
                <a:sym typeface="Calibri"/>
              </a:rPr>
              <a:t>geen</a:t>
            </a:r>
            <a:r>
              <a:rPr lang="en-GB" sz="1200" b="0" i="0" u="none" strike="noStrike" cap="none" dirty="0">
                <a:solidFill>
                  <a:schemeClr val="dk1"/>
                </a:solidFill>
                <a:effectLst/>
                <a:latin typeface="Calibri"/>
                <a:ea typeface="Calibri"/>
                <a:cs typeface="Calibri"/>
                <a:sym typeface="Calibri"/>
              </a:rPr>
              <a:t> geld mis. </a:t>
            </a:r>
            <a:r>
              <a:rPr lang="en-GB" sz="1200" b="0" i="0" u="none" strike="noStrike" cap="none" dirty="0" err="1">
                <a:solidFill>
                  <a:schemeClr val="dk1"/>
                </a:solidFill>
                <a:effectLst/>
                <a:latin typeface="Calibri"/>
                <a:ea typeface="Calibri"/>
                <a:cs typeface="Calibri"/>
                <a:sym typeface="Calibri"/>
              </a:rPr>
              <a:t>Vraag</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aanvullende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beurs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altijd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DUO </a:t>
            </a:r>
            <a:r>
              <a:rPr lang="en-GB" sz="1200" b="0" i="0" u="none" strike="noStrike" cap="none" dirty="0" err="1">
                <a:solidFill>
                  <a:schemeClr val="dk1"/>
                </a:solidFill>
                <a:effectLst/>
                <a:latin typeface="Calibri"/>
                <a:ea typeface="Calibri"/>
                <a:cs typeface="Calibri"/>
                <a:sym typeface="Calibri"/>
              </a:rPr>
              <a:t>berekent</a:t>
            </a:r>
            <a:r>
              <a:rPr lang="en-GB" sz="1200" b="0" i="0" u="none" strike="noStrike" cap="none" dirty="0">
                <a:solidFill>
                  <a:schemeClr val="dk1"/>
                </a:solidFill>
                <a:effectLst/>
                <a:latin typeface="Calibri"/>
                <a:ea typeface="Calibri"/>
                <a:cs typeface="Calibri"/>
                <a:sym typeface="Calibri"/>
              </a:rPr>
              <a:t> dan elk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 of er </a:t>
            </a:r>
            <a:r>
              <a:rPr lang="en-GB" sz="1200" b="0" i="0" u="none" strike="noStrike" cap="none" dirty="0" err="1">
                <a:solidFill>
                  <a:schemeClr val="dk1"/>
                </a:solidFill>
                <a:effectLst/>
                <a:latin typeface="Calibri"/>
                <a:ea typeface="Calibri"/>
                <a:cs typeface="Calibri"/>
                <a:sym typeface="Calibri"/>
              </a:rPr>
              <a:t>recht</a:t>
            </a:r>
            <a:r>
              <a:rPr lang="en-GB" sz="1200" b="0" i="0" u="none" strike="noStrike" cap="none" dirty="0">
                <a:solidFill>
                  <a:schemeClr val="dk1"/>
                </a:solidFill>
                <a:effectLst/>
                <a:latin typeface="Calibri"/>
                <a:ea typeface="Calibri"/>
                <a:cs typeface="Calibri"/>
                <a:sym typeface="Calibri"/>
              </a:rPr>
              <a:t> op is.</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1D:</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Weekendabonnement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reizen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vrijdagmiddag</a:t>
            </a:r>
            <a:r>
              <a:rPr lang="en-GB" sz="1200" b="0" i="0" u="none" strike="noStrike" cap="none" dirty="0">
                <a:solidFill>
                  <a:schemeClr val="dk1"/>
                </a:solidFill>
                <a:effectLst/>
                <a:latin typeface="Calibri"/>
                <a:ea typeface="Calibri"/>
                <a:cs typeface="Calibri"/>
                <a:sym typeface="Calibri"/>
              </a:rPr>
              <a:t> t/m </a:t>
            </a:r>
            <a:r>
              <a:rPr lang="en-GB" sz="1200" b="0" i="0" u="none" strike="noStrike" cap="none" dirty="0" err="1">
                <a:solidFill>
                  <a:schemeClr val="dk1"/>
                </a:solidFill>
                <a:effectLst/>
                <a:latin typeface="Calibri"/>
                <a:ea typeface="Calibri"/>
                <a:cs typeface="Calibri"/>
                <a:sym typeface="Calibri"/>
              </a:rPr>
              <a:t>zondag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vrijdag</a:t>
            </a:r>
            <a:r>
              <a:rPr lang="en-GB" sz="1200" b="0" i="0" u="none" strike="noStrike" cap="none" dirty="0">
                <a:solidFill>
                  <a:schemeClr val="dk1"/>
                </a:solidFill>
                <a:effectLst/>
                <a:latin typeface="Calibri"/>
                <a:ea typeface="Calibri"/>
                <a:cs typeface="Calibri"/>
                <a:sym typeface="Calibri"/>
              </a:rPr>
              <a:t> 12.00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tot </a:t>
            </a:r>
            <a:r>
              <a:rPr lang="en-GB" sz="1200" b="0" i="0" u="none" strike="noStrike" cap="none" dirty="0" err="1">
                <a:solidFill>
                  <a:schemeClr val="dk1"/>
                </a:solidFill>
                <a:effectLst/>
                <a:latin typeface="Calibri"/>
                <a:ea typeface="Calibri"/>
                <a:cs typeface="Calibri"/>
                <a:sym typeface="Calibri"/>
              </a:rPr>
              <a:t>maandag</a:t>
            </a:r>
            <a:r>
              <a:rPr lang="en-GB" sz="1200" b="0" i="0" u="none" strike="noStrike" cap="none" dirty="0">
                <a:solidFill>
                  <a:schemeClr val="dk1"/>
                </a:solidFill>
                <a:effectLst/>
                <a:latin typeface="Calibri"/>
                <a:ea typeface="Calibri"/>
                <a:cs typeface="Calibri"/>
                <a:sym typeface="Calibri"/>
              </a:rPr>
              <a:t> 04.00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en met</a:t>
            </a:r>
          </a:p>
          <a:p>
            <a:r>
              <a:rPr lang="en-GB" sz="1200" b="0" i="0" u="none" strike="noStrike" cap="none" dirty="0" err="1">
                <a:solidFill>
                  <a:schemeClr val="dk1"/>
                </a:solidFill>
                <a:effectLst/>
                <a:latin typeface="Calibri"/>
                <a:ea typeface="Calibri"/>
                <a:cs typeface="Calibri"/>
                <a:sym typeface="Calibri"/>
              </a:rPr>
              <a:t>korting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maandag</a:t>
            </a:r>
            <a:r>
              <a:rPr lang="en-GB" sz="1200" b="0" i="0" u="none" strike="noStrike" cap="none" dirty="0">
                <a:solidFill>
                  <a:schemeClr val="dk1"/>
                </a:solidFill>
                <a:effectLst/>
                <a:latin typeface="Calibri"/>
                <a:ea typeface="Calibri"/>
                <a:cs typeface="Calibri"/>
                <a:sym typeface="Calibri"/>
              </a:rPr>
              <a:t> t/m </a:t>
            </a:r>
            <a:r>
              <a:rPr lang="en-GB" sz="1200" b="0" i="0" u="none" strike="noStrike" cap="none" dirty="0" err="1">
                <a:solidFill>
                  <a:schemeClr val="dk1"/>
                </a:solidFill>
                <a:effectLst/>
                <a:latin typeface="Calibri"/>
                <a:ea typeface="Calibri"/>
                <a:cs typeface="Calibri"/>
                <a:sym typeface="Calibri"/>
              </a:rPr>
              <a:t>vrijdag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behalve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dinsdag</a:t>
            </a:r>
            <a:r>
              <a:rPr lang="en-GB" sz="1200" b="0" i="0" u="none" strike="noStrike" cap="none" dirty="0">
                <a:solidFill>
                  <a:schemeClr val="dk1"/>
                </a:solidFill>
                <a:effectLst/>
                <a:latin typeface="Calibri"/>
                <a:ea typeface="Calibri"/>
                <a:cs typeface="Calibri"/>
                <a:sym typeface="Calibri"/>
              </a:rPr>
              <a:t> t/m </a:t>
            </a:r>
            <a:r>
              <a:rPr lang="en-GB" sz="1200" b="0" i="0" u="none" strike="noStrike" cap="none" dirty="0" err="1">
                <a:solidFill>
                  <a:schemeClr val="dk1"/>
                </a:solidFill>
                <a:effectLst/>
                <a:latin typeface="Calibri"/>
                <a:ea typeface="Calibri"/>
                <a:cs typeface="Calibri"/>
                <a:sym typeface="Calibri"/>
              </a:rPr>
              <a:t>vrijdag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vóór</a:t>
            </a:r>
            <a:r>
              <a:rPr lang="en-GB" sz="1200" b="0" i="0" u="none" strike="noStrike" cap="none" dirty="0">
                <a:solidFill>
                  <a:schemeClr val="dk1"/>
                </a:solidFill>
                <a:effectLst/>
                <a:latin typeface="Calibri"/>
                <a:ea typeface="Calibri"/>
                <a:cs typeface="Calibri"/>
                <a:sym typeface="Calibri"/>
              </a:rPr>
              <a:t> 09.00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dan </a:t>
            </a:r>
            <a:r>
              <a:rPr lang="en-GB" sz="1200" b="0" i="0" u="none" strike="noStrike" cap="none" dirty="0" err="1">
                <a:solidFill>
                  <a:schemeClr val="dk1"/>
                </a:solidFill>
                <a:effectLst/>
                <a:latin typeface="Calibri"/>
                <a:ea typeface="Calibri"/>
                <a:cs typeface="Calibri"/>
                <a:sym typeface="Calibri"/>
              </a:rPr>
              <a:t>betaal</a:t>
            </a:r>
            <a:r>
              <a:rPr lang="en-GB" sz="1200" b="0" i="0" u="none" strike="noStrike" cap="none" dirty="0">
                <a:solidFill>
                  <a:schemeClr val="dk1"/>
                </a:solidFill>
                <a:effectLst/>
                <a:latin typeface="Calibri"/>
                <a:ea typeface="Calibri"/>
                <a:cs typeface="Calibri"/>
                <a:sym typeface="Calibri"/>
              </a:rPr>
              <a:t> je het </a:t>
            </a:r>
            <a:r>
              <a:rPr lang="en-GB" sz="1200" b="0" i="0" u="none" strike="noStrike" cap="none" dirty="0" err="1">
                <a:solidFill>
                  <a:schemeClr val="dk1"/>
                </a:solidFill>
                <a:effectLst/>
                <a:latin typeface="Calibri"/>
                <a:ea typeface="Calibri"/>
                <a:cs typeface="Calibri"/>
                <a:sym typeface="Calibri"/>
              </a:rPr>
              <a:t>volle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tarief</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Weekabonnement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maandag</a:t>
            </a:r>
            <a:r>
              <a:rPr lang="en-GB" sz="1200" b="0" i="0" u="none" strike="noStrike" cap="none" dirty="0">
                <a:solidFill>
                  <a:schemeClr val="dk1"/>
                </a:solidFill>
                <a:effectLst/>
                <a:latin typeface="Calibri"/>
                <a:ea typeface="Calibri"/>
                <a:cs typeface="Calibri"/>
                <a:sym typeface="Calibri"/>
              </a:rPr>
              <a:t> t/m </a:t>
            </a:r>
            <a:r>
              <a:rPr lang="en-GB" sz="1200" b="0" i="0" u="none" strike="noStrike" cap="none" dirty="0" err="1">
                <a:solidFill>
                  <a:schemeClr val="dk1"/>
                </a:solidFill>
                <a:effectLst/>
                <a:latin typeface="Calibri"/>
                <a:ea typeface="Calibri"/>
                <a:cs typeface="Calibri"/>
                <a:sym typeface="Calibri"/>
              </a:rPr>
              <a:t>vrijdag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reizen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maandag</a:t>
            </a:r>
            <a:r>
              <a:rPr lang="en-GB" sz="1200" b="0" i="0" u="none" strike="noStrike" cap="none" dirty="0">
                <a:solidFill>
                  <a:schemeClr val="dk1"/>
                </a:solidFill>
                <a:effectLst/>
                <a:latin typeface="Calibri"/>
                <a:ea typeface="Calibri"/>
                <a:cs typeface="Calibri"/>
                <a:sym typeface="Calibri"/>
              </a:rPr>
              <a:t> 04.00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tot </a:t>
            </a:r>
            <a:r>
              <a:rPr lang="en-GB" sz="1200" b="0" i="0" u="none" strike="noStrike" cap="none" dirty="0" err="1">
                <a:solidFill>
                  <a:schemeClr val="dk1"/>
                </a:solidFill>
                <a:effectLst/>
                <a:latin typeface="Calibri"/>
                <a:ea typeface="Calibri"/>
                <a:cs typeface="Calibri"/>
                <a:sym typeface="Calibri"/>
              </a:rPr>
              <a:t>zaterdag</a:t>
            </a:r>
            <a:r>
              <a:rPr lang="en-GB" sz="1200" b="0" i="0" u="none" strike="noStrike" cap="none" dirty="0">
                <a:solidFill>
                  <a:schemeClr val="dk1"/>
                </a:solidFill>
                <a:effectLst/>
                <a:latin typeface="Calibri"/>
                <a:ea typeface="Calibri"/>
                <a:cs typeface="Calibri"/>
                <a:sym typeface="Calibri"/>
              </a:rPr>
              <a:t> 04.00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en met</a:t>
            </a:r>
          </a:p>
          <a:p>
            <a:r>
              <a:rPr lang="en-GB" sz="1200" b="0" i="0" u="none" strike="noStrike" cap="none" dirty="0" err="1">
                <a:solidFill>
                  <a:schemeClr val="dk1"/>
                </a:solidFill>
                <a:effectLst/>
                <a:latin typeface="Calibri"/>
                <a:ea typeface="Calibri"/>
                <a:cs typeface="Calibri"/>
                <a:sym typeface="Calibri"/>
              </a:rPr>
              <a:t>korting</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zaterdag</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zondag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zaterdag</a:t>
            </a:r>
            <a:r>
              <a:rPr lang="en-GB" sz="1200" b="0" i="0" u="none" strike="noStrike" cap="none" dirty="0">
                <a:solidFill>
                  <a:schemeClr val="dk1"/>
                </a:solidFill>
                <a:effectLst/>
                <a:latin typeface="Calibri"/>
                <a:ea typeface="Calibri"/>
                <a:cs typeface="Calibri"/>
                <a:sym typeface="Calibri"/>
              </a:rPr>
              <a:t> om 04.00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 tot </a:t>
            </a:r>
            <a:r>
              <a:rPr lang="en-GB" sz="1200" b="0" i="0" u="none" strike="noStrike" cap="none" dirty="0" err="1">
                <a:solidFill>
                  <a:schemeClr val="dk1"/>
                </a:solidFill>
                <a:effectLst/>
                <a:latin typeface="Calibri"/>
                <a:ea typeface="Calibri"/>
                <a:cs typeface="Calibri"/>
                <a:sym typeface="Calibri"/>
              </a:rPr>
              <a:t>maandag</a:t>
            </a:r>
            <a:r>
              <a:rPr lang="en-GB" sz="1200" b="0" i="0" u="none" strike="noStrike" cap="none" dirty="0">
                <a:solidFill>
                  <a:schemeClr val="dk1"/>
                </a:solidFill>
                <a:effectLst/>
                <a:latin typeface="Calibri"/>
                <a:ea typeface="Calibri"/>
                <a:cs typeface="Calibri"/>
                <a:sym typeface="Calibri"/>
              </a:rPr>
              <a:t> 04.00 </a:t>
            </a:r>
            <a:r>
              <a:rPr lang="en-GB" sz="1200" b="0" i="0" u="none" strike="noStrike" cap="none" dirty="0" err="1">
                <a:solidFill>
                  <a:schemeClr val="dk1"/>
                </a:solidFill>
                <a:effectLst/>
                <a:latin typeface="Calibri"/>
                <a:ea typeface="Calibri"/>
                <a:cs typeface="Calibri"/>
                <a:sym typeface="Calibri"/>
              </a:rPr>
              <a:t>uur</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/h5cf9r3c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volledige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informatie</a:t>
            </a:r>
            <a:r>
              <a:rPr lang="en-GB" sz="1200" b="0" i="0" u="none" strike="noStrike" cap="none" dirty="0">
                <a:solidFill>
                  <a:schemeClr val="dk1"/>
                </a:solidFill>
                <a:effectLst/>
                <a:latin typeface="Calibri"/>
                <a:ea typeface="Calibri"/>
                <a:cs typeface="Calibri"/>
                <a:sym typeface="Calibri"/>
              </a:rPr>
              <a:t>.</a:t>
            </a:r>
          </a:p>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10</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2008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cap="none" dirty="0">
                <a:solidFill>
                  <a:schemeClr val="dk1"/>
                </a:solidFill>
                <a:effectLst/>
                <a:latin typeface="RijksoverheidSansHeadingTT" panose="020B0503040202060203" pitchFamily="34" charset="0"/>
                <a:ea typeface="Calibri"/>
                <a:cs typeface="Calibri"/>
                <a:sym typeface="Calibri"/>
              </a:rPr>
              <a:t>Vraag 1E:</a:t>
            </a:r>
            <a:endParaRPr lang="nl-NL" sz="1200" b="0" i="0" u="none" strike="noStrike" cap="none" dirty="0">
              <a:solidFill>
                <a:schemeClr val="dk1"/>
              </a:solidFill>
              <a:effectLst/>
              <a:latin typeface="RijksoverheidSansHeadingTT" panose="020B0503040202060203" pitchFamily="34" charset="0"/>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Zet</a:t>
            </a:r>
            <a:r>
              <a:rPr lang="en-GB" sz="1200" b="0" i="0" u="none" strike="noStrike" cap="none" dirty="0">
                <a:solidFill>
                  <a:schemeClr val="dk1"/>
                </a:solidFill>
                <a:effectLst/>
                <a:latin typeface="Calibri"/>
                <a:ea typeface="Calibri"/>
                <a:cs typeface="Calibri"/>
                <a:sym typeface="Calibri"/>
              </a:rPr>
              <a:t> je het studentenreisproduct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laat</a:t>
            </a:r>
            <a:r>
              <a:rPr lang="en-GB" sz="1200" b="0" i="0" u="none" strike="noStrike" cap="none" dirty="0">
                <a:solidFill>
                  <a:schemeClr val="dk1"/>
                </a:solidFill>
                <a:effectLst/>
                <a:latin typeface="Calibri"/>
                <a:ea typeface="Calibri"/>
                <a:cs typeface="Calibri"/>
                <a:sym typeface="Calibri"/>
              </a:rPr>
              <a:t> stop, dan </a:t>
            </a:r>
            <a:r>
              <a:rPr lang="en-GB" sz="1200" b="0" i="0" u="none" strike="noStrike" cap="none" dirty="0" err="1">
                <a:solidFill>
                  <a:schemeClr val="dk1"/>
                </a:solidFill>
                <a:effectLst/>
                <a:latin typeface="Calibri"/>
                <a:ea typeface="Calibri"/>
                <a:cs typeface="Calibri"/>
                <a:sym typeface="Calibri"/>
              </a:rPr>
              <a:t>krijg</a:t>
            </a:r>
            <a:r>
              <a:rPr lang="en-GB" sz="1200" b="0" i="0" u="none" strike="noStrike" cap="none" dirty="0">
                <a:solidFill>
                  <a:schemeClr val="dk1"/>
                </a:solidFill>
                <a:effectLst/>
                <a:latin typeface="Calibri"/>
                <a:ea typeface="Calibri"/>
                <a:cs typeface="Calibri"/>
                <a:sym typeface="Calibri"/>
              </a:rPr>
              <a:t> je de 1e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boete</a:t>
            </a:r>
            <a:r>
              <a:rPr lang="en-GB" sz="1200" b="0" i="0" u="none" strike="noStrike" cap="none" dirty="0">
                <a:solidFill>
                  <a:schemeClr val="dk1"/>
                </a:solidFill>
                <a:effectLst/>
                <a:latin typeface="Calibri"/>
                <a:ea typeface="Calibri"/>
                <a:cs typeface="Calibri"/>
                <a:sym typeface="Calibri"/>
              </a:rPr>
              <a:t> van € 78,29 per halve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Daarna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stijgt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boete</a:t>
            </a:r>
            <a:r>
              <a:rPr lang="en-GB" sz="1200" b="0" i="0" u="none" strike="noStrike" cap="none" dirty="0">
                <a:solidFill>
                  <a:schemeClr val="dk1"/>
                </a:solidFill>
                <a:effectLst/>
                <a:latin typeface="Calibri"/>
                <a:ea typeface="Calibri"/>
                <a:cs typeface="Calibri"/>
                <a:sym typeface="Calibri"/>
              </a:rPr>
              <a:t> tot € 156,68 per halve </a:t>
            </a:r>
            <a:r>
              <a:rPr lang="en-GB" sz="1200" b="0" i="0" u="none" strike="noStrike" cap="none" dirty="0" err="1">
                <a:solidFill>
                  <a:schemeClr val="dk1"/>
                </a:solidFill>
                <a:effectLst/>
                <a:latin typeface="Calibri"/>
                <a:ea typeface="Calibri"/>
                <a:cs typeface="Calibri"/>
                <a:sym typeface="Calibri"/>
              </a:rPr>
              <a:t>kalendermaand</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krijgt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alleen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ov</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boete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als</a:t>
            </a:r>
            <a:r>
              <a:rPr lang="en-GB" sz="1200" b="0" i="0" u="none" strike="noStrike" cap="none" dirty="0">
                <a:solidFill>
                  <a:schemeClr val="dk1"/>
                </a:solidFill>
                <a:effectLst/>
                <a:latin typeface="Calibri"/>
                <a:ea typeface="Calibri"/>
                <a:cs typeface="Calibri"/>
                <a:sym typeface="Calibri"/>
              </a:rPr>
              <a:t> je met je studentenreisproduct </a:t>
            </a:r>
            <a:r>
              <a:rPr lang="en-GB" sz="1200" b="0" i="0" u="none" strike="noStrike" cap="none" dirty="0" err="1">
                <a:solidFill>
                  <a:schemeClr val="dk1"/>
                </a:solidFill>
                <a:effectLst/>
                <a:latin typeface="Calibri"/>
                <a:ea typeface="Calibri"/>
                <a:cs typeface="Calibri"/>
                <a:sym typeface="Calibri"/>
              </a:rPr>
              <a:t>reist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terwijl</a:t>
            </a:r>
            <a:r>
              <a:rPr lang="en-GB" sz="1200" b="0" i="0" u="none" strike="noStrike" cap="none" dirty="0">
                <a:solidFill>
                  <a:schemeClr val="dk1"/>
                </a:solidFill>
                <a:effectLst/>
                <a:latin typeface="Calibri"/>
                <a:ea typeface="Calibri"/>
                <a:cs typeface="Calibri"/>
                <a:sym typeface="Calibri"/>
              </a:rPr>
              <a:t> je er </a:t>
            </a:r>
            <a:r>
              <a:rPr lang="en-GB" sz="1200" b="0" i="0" u="none" strike="noStrike" cap="none" dirty="0" err="1">
                <a:solidFill>
                  <a:schemeClr val="dk1"/>
                </a:solidFill>
                <a:effectLst/>
                <a:latin typeface="Calibri"/>
                <a:ea typeface="Calibri"/>
                <a:cs typeface="Calibri"/>
                <a:sym typeface="Calibri"/>
              </a:rPr>
              <a:t>geen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recht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meer</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hebt</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Meer </a:t>
            </a:r>
            <a:r>
              <a:rPr lang="en-GB" sz="1200" b="0" i="0" u="none" strike="noStrike" cap="none" dirty="0" err="1">
                <a:solidFill>
                  <a:schemeClr val="dk1"/>
                </a:solidFill>
                <a:effectLst/>
                <a:latin typeface="Calibri"/>
                <a:ea typeface="Calibri"/>
                <a:cs typeface="Calibri"/>
                <a:sym typeface="Calibri"/>
              </a:rPr>
              <a:t>weten</a:t>
            </a:r>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/8dmufxue</a:t>
            </a:r>
            <a:r>
              <a:rPr lang="en-GB" sz="1200" b="0" i="0" u="none" strike="noStrike" cap="none" dirty="0">
                <a:solidFill>
                  <a:schemeClr val="dk1"/>
                </a:solidFill>
                <a:effectLst/>
                <a:latin typeface="Calibri"/>
                <a:ea typeface="Calibri"/>
                <a:cs typeface="Calibri"/>
                <a:sym typeface="Calibri"/>
              </a:rPr>
              <a:t>.</a:t>
            </a:r>
          </a:p>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11</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0562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2 - Wat </a:t>
            </a:r>
            <a:r>
              <a:rPr lang="en-GB" sz="1200" b="1" i="0" u="none" strike="noStrike" cap="none" dirty="0" err="1">
                <a:solidFill>
                  <a:schemeClr val="dk1"/>
                </a:solidFill>
                <a:effectLst/>
                <a:latin typeface="Calibri"/>
                <a:ea typeface="Calibri"/>
                <a:cs typeface="Calibri"/>
                <a:sym typeface="Calibri"/>
              </a:rPr>
              <a:t>kun</a:t>
            </a:r>
            <a:r>
              <a:rPr lang="en-GB" sz="1200" b="1" i="0" u="none" strike="noStrike" cap="none" dirty="0">
                <a:solidFill>
                  <a:schemeClr val="dk1"/>
                </a:solidFill>
                <a:effectLst/>
                <a:latin typeface="Calibri"/>
                <a:ea typeface="Calibri"/>
                <a:cs typeface="Calibri"/>
                <a:sym typeface="Calibri"/>
              </a:rPr>
              <a:t> je </a:t>
            </a:r>
            <a:r>
              <a:rPr lang="en-GB" sz="1200" b="1" i="0" u="none" strike="noStrike" cap="none" dirty="0" err="1">
                <a:solidFill>
                  <a:schemeClr val="dk1"/>
                </a:solidFill>
                <a:effectLst/>
                <a:latin typeface="Calibri"/>
                <a:ea typeface="Calibri"/>
                <a:cs typeface="Calibri"/>
                <a:sym typeface="Calibri"/>
              </a:rPr>
              <a:t>krijgen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Reken</a:t>
            </a:r>
            <a:r>
              <a:rPr lang="en-GB" sz="1200" b="1" i="0" u="none" strike="noStrike" cap="none" dirty="0">
                <a:solidFill>
                  <a:schemeClr val="dk1"/>
                </a:solidFill>
                <a:effectLst/>
                <a:latin typeface="Calibri"/>
                <a:ea typeface="Calibri"/>
                <a:cs typeface="Calibri"/>
                <a:sym typeface="Calibri"/>
              </a:rPr>
              <a:t> het </a:t>
            </a:r>
            <a:r>
              <a:rPr lang="en-GB" sz="1200" b="1" i="0" u="none" strike="noStrike" cap="none" dirty="0" err="1">
                <a:solidFill>
                  <a:schemeClr val="dk1"/>
                </a:solidFill>
                <a:effectLst/>
                <a:latin typeface="Calibri"/>
                <a:ea typeface="Calibri"/>
                <a:cs typeface="Calibri"/>
                <a:sym typeface="Calibri"/>
              </a:rPr>
              <a:t>uit</a:t>
            </a:r>
            <a:r>
              <a:rPr lang="en-GB" sz="1200" b="1"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1" u="none" strike="noStrike" cap="none" dirty="0" err="1">
                <a:solidFill>
                  <a:schemeClr val="dk1"/>
                </a:solidFill>
                <a:effectLst/>
                <a:latin typeface="Calibri"/>
                <a:ea typeface="Calibri"/>
                <a:cs typeface="Calibri"/>
                <a:sym typeface="Calibri"/>
              </a:rPr>
              <a:t>Aandachtspunten</a:t>
            </a:r>
            <a:r>
              <a:rPr lang="en-GB" sz="1200" b="0" i="1" u="none" strike="noStrike" cap="none" dirty="0">
                <a:solidFill>
                  <a:schemeClr val="dk1"/>
                </a:solidFill>
                <a:effectLst/>
                <a:latin typeface="Calibri"/>
                <a:ea typeface="Calibri"/>
                <a:cs typeface="Calibri"/>
                <a:sym typeface="Calibri"/>
              </a:rPr>
              <a:t> voor de docent: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werken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individueel</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8 </a:t>
            </a:r>
            <a:r>
              <a:rPr lang="en-GB" sz="1200" b="0" i="0" u="none" strike="noStrike" cap="none" dirty="0" err="1">
                <a:solidFill>
                  <a:schemeClr val="dk1"/>
                </a:solidFill>
                <a:effectLst/>
                <a:latin typeface="Calibri"/>
                <a:ea typeface="Calibri"/>
                <a:cs typeface="Calibri"/>
                <a:sym typeface="Calibri"/>
              </a:rPr>
              <a:t>minuten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tijd</a:t>
            </a:r>
            <a:r>
              <a:rPr lang="en-GB" sz="1200" b="0" i="0" u="none" strike="noStrike" cap="none" dirty="0">
                <a:solidFill>
                  <a:schemeClr val="dk1"/>
                </a:solidFill>
                <a:effectLst/>
                <a:latin typeface="Calibri"/>
                <a:ea typeface="Calibri"/>
                <a:cs typeface="Calibri"/>
                <a:sym typeface="Calibri"/>
              </a:rPr>
              <a:t> om de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 in te </a:t>
            </a:r>
            <a:r>
              <a:rPr lang="en-GB" sz="1200" b="0" i="0" u="none" strike="noStrike" cap="none" dirty="0" err="1">
                <a:solidFill>
                  <a:schemeClr val="dk1"/>
                </a:solidFill>
                <a:effectLst/>
                <a:latin typeface="Calibri"/>
                <a:ea typeface="Calibri"/>
                <a:cs typeface="Calibri"/>
                <a:sym typeface="Calibri"/>
              </a:rPr>
              <a:t>vullen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Het is </a:t>
            </a:r>
            <a:r>
              <a:rPr lang="en-GB" sz="1200" b="0" i="0" u="none" strike="noStrike" cap="none" dirty="0" err="1">
                <a:solidFill>
                  <a:schemeClr val="dk1"/>
                </a:solidFill>
                <a:effectLst/>
                <a:latin typeface="Calibri"/>
                <a:ea typeface="Calibri"/>
                <a:cs typeface="Calibri"/>
                <a:sym typeface="Calibri"/>
              </a:rPr>
              <a:t>handig</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tevoren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keer</a:t>
            </a:r>
            <a:r>
              <a:rPr lang="en-GB" sz="1200" b="0" i="0" u="none" strike="noStrike" cap="none" dirty="0">
                <a:solidFill>
                  <a:schemeClr val="dk1"/>
                </a:solidFill>
                <a:effectLst/>
                <a:latin typeface="Calibri"/>
                <a:ea typeface="Calibri"/>
                <a:cs typeface="Calibri"/>
                <a:sym typeface="Calibri"/>
              </a:rPr>
              <a:t> in te </a:t>
            </a:r>
            <a:r>
              <a:rPr lang="en-GB" sz="1200" b="0" i="0" u="none" strike="noStrike" cap="none" dirty="0" err="1">
                <a:solidFill>
                  <a:schemeClr val="dk1"/>
                </a:solidFill>
                <a:effectLst/>
                <a:latin typeface="Calibri"/>
                <a:ea typeface="Calibri"/>
                <a:cs typeface="Calibri"/>
                <a:sym typeface="Calibri"/>
              </a:rPr>
              <a:t>vullen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zodat</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idee </a:t>
            </a:r>
            <a:r>
              <a:rPr lang="en-GB" sz="1200" b="0" i="0" u="none" strike="noStrike" cap="none" dirty="0" err="1">
                <a:solidFill>
                  <a:schemeClr val="dk1"/>
                </a:solidFill>
                <a:effectLst/>
                <a:latin typeface="Calibri"/>
                <a:ea typeface="Calibri"/>
                <a:cs typeface="Calibri"/>
                <a:sym typeface="Calibri"/>
              </a:rPr>
              <a:t>hebt</a:t>
            </a:r>
            <a:r>
              <a:rPr lang="en-GB" sz="1200" b="0" i="0" u="none" strike="noStrike" cap="none" dirty="0">
                <a:solidFill>
                  <a:schemeClr val="dk1"/>
                </a:solidFill>
                <a:effectLst/>
                <a:latin typeface="Calibri"/>
                <a:ea typeface="Calibri"/>
                <a:cs typeface="Calibri"/>
                <a:sym typeface="Calibri"/>
              </a:rPr>
              <a:t> van de </a:t>
            </a:r>
            <a:r>
              <a:rPr lang="en-GB" sz="1200" b="0" i="0" u="none" strike="noStrike" cap="none" dirty="0" err="1">
                <a:solidFill>
                  <a:schemeClr val="dk1"/>
                </a:solidFill>
                <a:effectLst/>
                <a:latin typeface="Calibri"/>
                <a:ea typeface="Calibri"/>
                <a:cs typeface="Calibri"/>
                <a:sym typeface="Calibri"/>
              </a:rPr>
              <a:t>stappen</a:t>
            </a:r>
            <a:r>
              <a:rPr lang="en-GB" sz="1200" b="0" i="0" u="none" strike="noStrike" cap="none" dirty="0">
                <a:solidFill>
                  <a:schemeClr val="dk1"/>
                </a:solidFill>
                <a:effectLst/>
                <a:latin typeface="Calibri"/>
                <a:ea typeface="Calibri"/>
                <a:cs typeface="Calibri"/>
                <a:sym typeface="Calibri"/>
              </a:rPr>
              <a:t> en wat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ingevuld</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Klik</a:t>
            </a:r>
            <a:r>
              <a:rPr lang="en-GB" sz="1200" b="0" i="0" u="none" strike="noStrike" cap="none" dirty="0">
                <a:solidFill>
                  <a:schemeClr val="dk1"/>
                </a:solidFill>
                <a:effectLst/>
                <a:latin typeface="Calibri"/>
                <a:ea typeface="Calibri"/>
                <a:cs typeface="Calibri"/>
                <a:sym typeface="Calibri"/>
              </a:rPr>
              <a:t> op de knop ‘</a:t>
            </a:r>
            <a:r>
              <a:rPr lang="en-GB" sz="1200" b="0" i="0" u="none" strike="noStrike" cap="none" dirty="0" err="1">
                <a:solidFill>
                  <a:schemeClr val="dk1"/>
                </a:solidFill>
                <a:effectLst/>
                <a:latin typeface="Calibri"/>
                <a:ea typeface="Calibri"/>
                <a:cs typeface="Calibri"/>
                <a:sym typeface="Calibri"/>
              </a:rPr>
              <a:t>voorbeeld</a:t>
            </a:r>
            <a:r>
              <a:rPr lang="en-GB" sz="1200" b="0" i="0" u="none" strike="noStrike" cap="none" dirty="0">
                <a:solidFill>
                  <a:schemeClr val="dk1"/>
                </a:solidFill>
                <a:effectLst/>
                <a:latin typeface="Calibri"/>
                <a:ea typeface="Calibri"/>
                <a:cs typeface="Calibri"/>
                <a:sym typeface="Calibri"/>
              </a:rPr>
              <a:t>’, op de </a:t>
            </a:r>
            <a:r>
              <a:rPr lang="en-GB" sz="1200" b="0" i="0" u="none" strike="noStrike" cap="none" dirty="0" err="1">
                <a:solidFill>
                  <a:schemeClr val="dk1"/>
                </a:solidFill>
                <a:effectLst/>
                <a:latin typeface="Calibri"/>
                <a:ea typeface="Calibri"/>
                <a:cs typeface="Calibri"/>
                <a:sym typeface="Calibri"/>
              </a:rPr>
              <a:t>dia</a:t>
            </a:r>
            <a:r>
              <a:rPr lang="en-GB" sz="1200" b="0" i="0" u="none" strike="noStrike" cap="none" dirty="0">
                <a:solidFill>
                  <a:schemeClr val="dk1"/>
                </a:solidFill>
                <a:effectLst/>
                <a:latin typeface="Calibri"/>
                <a:ea typeface="Calibri"/>
                <a:cs typeface="Calibri"/>
                <a:sym typeface="Calibri"/>
              </a:rPr>
              <a:t>, om te laten </a:t>
            </a:r>
            <a:r>
              <a:rPr lang="en-GB" sz="1200" b="0" i="0" u="none" strike="noStrike" cap="none" dirty="0" err="1">
                <a:solidFill>
                  <a:schemeClr val="dk1"/>
                </a:solidFill>
                <a:effectLst/>
                <a:latin typeface="Calibri"/>
                <a:ea typeface="Calibri"/>
                <a:cs typeface="Calibri"/>
                <a:sym typeface="Calibri"/>
              </a:rPr>
              <a:t>zien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welke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bedragen</a:t>
            </a:r>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moeten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invullen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Deze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bedragen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staan</a:t>
            </a:r>
            <a:r>
              <a:rPr lang="en-GB" sz="1200" b="0" i="0" u="none" strike="noStrike" cap="none" dirty="0">
                <a:solidFill>
                  <a:schemeClr val="dk1"/>
                </a:solidFill>
                <a:effectLst/>
                <a:latin typeface="Calibri"/>
                <a:ea typeface="Calibri"/>
                <a:cs typeface="Calibri"/>
                <a:sym typeface="Calibri"/>
              </a:rPr>
              <a:t> ook op </a:t>
            </a:r>
            <a:r>
              <a:rPr lang="en-GB" sz="1200" b="0" i="0" u="none" strike="noStrike" cap="none" dirty="0" err="1">
                <a:solidFill>
                  <a:schemeClr val="dk1"/>
                </a:solidFill>
                <a:effectLst/>
                <a:latin typeface="Calibri"/>
                <a:ea typeface="Calibri"/>
                <a:cs typeface="Calibri"/>
                <a:sym typeface="Calibri"/>
              </a:rPr>
              <a:t>hun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Daarnaast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gebruiken</a:t>
            </a:r>
            <a:r>
              <a:rPr lang="en-GB" sz="1200" b="0" i="0" u="none" strike="noStrike" cap="none" dirty="0">
                <a:solidFill>
                  <a:schemeClr val="dk1"/>
                </a:solidFill>
                <a:effectLst/>
                <a:latin typeface="Calibri"/>
                <a:ea typeface="Calibri"/>
                <a:cs typeface="Calibri"/>
                <a:sym typeface="Calibri"/>
              </a:rPr>
              <a:t> ze de </a:t>
            </a:r>
            <a:r>
              <a:rPr lang="en-GB" sz="1200" b="0" i="0" u="none" strike="noStrike" cap="none" dirty="0" err="1">
                <a:solidFill>
                  <a:schemeClr val="dk1"/>
                </a:solidFill>
                <a:effectLst/>
                <a:latin typeface="Calibri"/>
                <a:ea typeface="Calibri"/>
                <a:cs typeface="Calibri"/>
                <a:sym typeface="Calibri"/>
              </a:rPr>
              <a:t>landelijke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gemiddelden</a:t>
            </a:r>
            <a:r>
              <a:rPr lang="en-GB" sz="1200" b="0" i="0" u="none" strike="noStrike" cap="none" dirty="0">
                <a:solidFill>
                  <a:schemeClr val="dk1"/>
                </a:solidFill>
                <a:effectLst/>
                <a:latin typeface="Calibri"/>
                <a:ea typeface="Calibri"/>
                <a:cs typeface="Calibri"/>
                <a:sym typeface="Calibri"/>
              </a:rPr>
              <a:t> in de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a:t>
            </a: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62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Antwoorden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2 A+B (5 </a:t>
            </a:r>
            <a:r>
              <a:rPr lang="en-GB" sz="1200" b="1" i="0" u="none" strike="noStrike" cap="none" dirty="0" err="1">
                <a:solidFill>
                  <a:schemeClr val="dk1"/>
                </a:solidFill>
                <a:effectLst/>
                <a:latin typeface="Calibri"/>
                <a:ea typeface="Calibri"/>
                <a:cs typeface="Calibri"/>
                <a:sym typeface="Calibri"/>
              </a:rPr>
              <a:t>minuten</a:t>
            </a:r>
            <a:r>
              <a:rPr lang="en-GB" sz="1200" b="1" i="0" u="none" strike="noStrike" cap="none" dirty="0">
                <a:solidFill>
                  <a:schemeClr val="dk1"/>
                </a:solidFill>
                <a:effectLst/>
                <a:latin typeface="Calibri"/>
                <a:ea typeface="Calibri"/>
                <a:cs typeface="Calibri"/>
                <a:sym typeface="Calibri"/>
              </a:rPr>
              <a:t> voor de </a:t>
            </a:r>
            <a:r>
              <a:rPr lang="en-GB" sz="1200" b="1" i="0" u="none" strike="noStrike" cap="none" dirty="0" err="1">
                <a:solidFill>
                  <a:schemeClr val="dk1"/>
                </a:solidFill>
                <a:effectLst/>
                <a:latin typeface="Calibri"/>
                <a:ea typeface="Calibri"/>
                <a:cs typeface="Calibri"/>
                <a:sym typeface="Calibri"/>
              </a:rPr>
              <a:t>nabespreking</a:t>
            </a:r>
            <a:r>
              <a:rPr lang="en-GB" sz="1200" b="1"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klikken</a:t>
            </a:r>
            <a:r>
              <a:rPr lang="en-GB" sz="1200" b="0" i="0" u="none" strike="noStrike" cap="none" dirty="0">
                <a:solidFill>
                  <a:schemeClr val="dk1"/>
                </a:solidFill>
                <a:effectLst/>
                <a:latin typeface="Calibri"/>
                <a:ea typeface="Calibri"/>
                <a:cs typeface="Calibri"/>
                <a:sym typeface="Calibri"/>
              </a:rPr>
              <a:t> op de knop ‘Antwoord’ </a:t>
            </a:r>
            <a:r>
              <a:rPr lang="en-GB" sz="1200" b="0" i="0" u="none" strike="noStrike" cap="none" dirty="0" err="1">
                <a:solidFill>
                  <a:schemeClr val="dk1"/>
                </a:solidFill>
                <a:effectLst/>
                <a:latin typeface="Calibri"/>
                <a:ea typeface="Calibri"/>
                <a:cs typeface="Calibri"/>
                <a:sym typeface="Calibri"/>
              </a:rPr>
              <a:t>zichtbaar</a:t>
            </a:r>
            <a:r>
              <a:rPr lang="en-GB" sz="1200" b="0" i="0" u="none" strike="noStrike" cap="none" dirty="0">
                <a:solidFill>
                  <a:schemeClr val="dk1"/>
                </a:solidFill>
                <a:effectLst/>
                <a:latin typeface="Calibri"/>
                <a:ea typeface="Calibri"/>
                <a:cs typeface="Calibri"/>
                <a:sym typeface="Calibri"/>
              </a:rPr>
              <a:t> op de dia. </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2A:</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Volgens</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berekening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zijn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maandelijkse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kosten</a:t>
            </a:r>
            <a:r>
              <a:rPr lang="en-GB" sz="1200" b="0" i="0" u="none" strike="noStrike" cap="none" dirty="0">
                <a:solidFill>
                  <a:schemeClr val="dk1"/>
                </a:solidFill>
                <a:effectLst/>
                <a:latin typeface="Calibri"/>
                <a:ea typeface="Calibri"/>
                <a:cs typeface="Calibri"/>
                <a:sym typeface="Calibri"/>
              </a:rPr>
              <a:t>: € 1.459,-.</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2B:</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Mogelijke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inkomsten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baan</a:t>
            </a:r>
            <a:r>
              <a:rPr lang="en-GB" sz="1200" b="0" i="0" u="none" strike="noStrike" cap="none" dirty="0">
                <a:solidFill>
                  <a:schemeClr val="dk1"/>
                </a:solidFill>
                <a:effectLst/>
                <a:latin typeface="Calibri"/>
                <a:ea typeface="Calibri"/>
                <a:cs typeface="Calibri"/>
                <a:sym typeface="Calibri"/>
              </a:rPr>
              <a:t> + </a:t>
            </a:r>
            <a:r>
              <a:rPr lang="en-GB" sz="1200" b="0" i="0" u="none" strike="noStrike" cap="none" dirty="0" err="1">
                <a:solidFill>
                  <a:schemeClr val="dk1"/>
                </a:solidFill>
                <a:effectLst/>
                <a:latin typeface="Calibri"/>
                <a:ea typeface="Calibri"/>
                <a:cs typeface="Calibri"/>
                <a:sym typeface="Calibri"/>
              </a:rPr>
              <a:t>ouders</a:t>
            </a:r>
            <a:r>
              <a:rPr lang="en-GB" sz="1200" b="0" i="0" u="none" strike="noStrike" cap="none" dirty="0">
                <a:solidFill>
                  <a:schemeClr val="dk1"/>
                </a:solidFill>
                <a:effectLst/>
                <a:latin typeface="Calibri"/>
                <a:ea typeface="Calibri"/>
                <a:cs typeface="Calibri"/>
                <a:sym typeface="Calibri"/>
              </a:rPr>
              <a:t> + </a:t>
            </a:r>
            <a:r>
              <a:rPr lang="en-GB" sz="1200" b="0" i="0" u="none" strike="noStrike" cap="none" dirty="0" err="1">
                <a:solidFill>
                  <a:schemeClr val="dk1"/>
                </a:solidFill>
                <a:effectLst/>
                <a:latin typeface="Calibri"/>
                <a:ea typeface="Calibri"/>
                <a:cs typeface="Calibri"/>
                <a:sym typeface="Calibri"/>
              </a:rPr>
              <a:t>zorgtoeslag</a:t>
            </a:r>
            <a:r>
              <a:rPr lang="en-GB" sz="1200" b="0" i="0" u="none" strike="noStrike" cap="none" dirty="0">
                <a:solidFill>
                  <a:schemeClr val="dk1"/>
                </a:solidFill>
                <a:effectLst/>
                <a:latin typeface="Calibri"/>
                <a:ea typeface="Calibri"/>
                <a:cs typeface="Calibri"/>
                <a:sym typeface="Calibri"/>
              </a:rPr>
              <a:t> + </a:t>
            </a:r>
            <a:r>
              <a:rPr lang="en-GB" sz="1200" b="0" i="0" u="none" strike="noStrike" cap="none" dirty="0" err="1">
                <a:solidFill>
                  <a:schemeClr val="dk1"/>
                </a:solidFill>
                <a:effectLst/>
                <a:latin typeface="Calibri"/>
                <a:ea typeface="Calibri"/>
                <a:cs typeface="Calibri"/>
                <a:sym typeface="Calibri"/>
              </a:rPr>
              <a:t>huurtoeslag</a:t>
            </a:r>
            <a:r>
              <a:rPr lang="en-GB" sz="1200" b="0" i="0" u="none" strike="noStrike" cap="none" dirty="0">
                <a:solidFill>
                  <a:schemeClr val="dk1"/>
                </a:solidFill>
                <a:effectLst/>
                <a:latin typeface="Calibri"/>
                <a:ea typeface="Calibri"/>
                <a:cs typeface="Calibri"/>
                <a:sym typeface="Calibri"/>
              </a:rPr>
              <a:t>: € 615,-.</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Vertel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studenten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toeslagen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moeten</a:t>
            </a:r>
            <a:r>
              <a:rPr lang="en-GB" sz="1200" b="0" i="0" u="none" strike="noStrike" cap="none" dirty="0">
                <a:solidFill>
                  <a:schemeClr val="dk1"/>
                </a:solidFill>
                <a:effectLst/>
                <a:latin typeface="Calibri"/>
                <a:ea typeface="Calibri"/>
                <a:cs typeface="Calibri"/>
                <a:sym typeface="Calibri"/>
              </a:rPr>
              <a:t> aanvragen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belastingdienst</a:t>
            </a:r>
            <a:r>
              <a:rPr lang="en-GB" sz="1200" b="0" i="0" u="none" strike="noStrike" cap="none" dirty="0">
                <a:solidFill>
                  <a:schemeClr val="dk1"/>
                </a:solidFill>
                <a:effectLst/>
                <a:latin typeface="Calibri"/>
                <a:ea typeface="Calibri"/>
                <a:cs typeface="Calibri"/>
                <a:sym typeface="Calibri"/>
              </a:rPr>
              <a:t>.</a:t>
            </a:r>
            <a:endParaRPr lang="nl-NL" dirty="0"/>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13</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3383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Antwoorden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2 C+D </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2C:</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Het </a:t>
            </a:r>
            <a:r>
              <a:rPr lang="en-GB" sz="1200" b="0" i="0" u="none" strike="noStrike" cap="none" dirty="0" err="1">
                <a:solidFill>
                  <a:schemeClr val="dk1"/>
                </a:solidFill>
                <a:effectLst/>
                <a:latin typeface="Calibri"/>
                <a:ea typeface="Calibri"/>
                <a:cs typeface="Calibri"/>
                <a:sym typeface="Calibri"/>
              </a:rPr>
              <a:t>tekort</a:t>
            </a:r>
            <a:r>
              <a:rPr lang="en-GB" sz="1200" b="0" i="0" u="none" strike="noStrike" cap="none" dirty="0">
                <a:solidFill>
                  <a:schemeClr val="dk1"/>
                </a:solidFill>
                <a:effectLst/>
                <a:latin typeface="Calibri"/>
                <a:ea typeface="Calibri"/>
                <a:cs typeface="Calibri"/>
                <a:sym typeface="Calibri"/>
              </a:rPr>
              <a:t> is: € 844,-</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2D:</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basisbeurs</a:t>
            </a:r>
            <a:r>
              <a:rPr lang="en-GB" sz="1200" b="0" i="0" u="none" strike="noStrike" cap="none" dirty="0">
                <a:solidFill>
                  <a:schemeClr val="dk1"/>
                </a:solidFill>
                <a:effectLst/>
                <a:latin typeface="Calibri"/>
                <a:ea typeface="Calibri"/>
                <a:cs typeface="Calibri"/>
                <a:sym typeface="Calibri"/>
              </a:rPr>
              <a:t> is € 466,69 LET OP! De </a:t>
            </a:r>
            <a:r>
              <a:rPr lang="en-GB" sz="1200" b="0" i="0" u="none" strike="noStrike" cap="none" dirty="0" err="1">
                <a:solidFill>
                  <a:schemeClr val="dk1"/>
                </a:solidFill>
                <a:effectLst/>
                <a:latin typeface="Calibri"/>
                <a:ea typeface="Calibri"/>
                <a:cs typeface="Calibri"/>
                <a:sym typeface="Calibri"/>
              </a:rPr>
              <a:t>koopkrachtmaatregel</a:t>
            </a:r>
            <a:r>
              <a:rPr lang="en-GB" sz="1200" b="0" i="0" u="none" strike="noStrike" cap="none" dirty="0">
                <a:solidFill>
                  <a:schemeClr val="dk1"/>
                </a:solidFill>
                <a:effectLst/>
                <a:latin typeface="Calibri"/>
                <a:ea typeface="Calibri"/>
                <a:cs typeface="Calibri"/>
                <a:sym typeface="Calibri"/>
              </a:rPr>
              <a:t> € 164,30 </a:t>
            </a:r>
            <a:r>
              <a:rPr lang="en-GB" sz="1200" b="0" i="0" u="none" strike="noStrike" cap="none" dirty="0" err="1">
                <a:solidFill>
                  <a:schemeClr val="dk1"/>
                </a:solidFill>
                <a:effectLst/>
                <a:latin typeface="Calibri"/>
                <a:ea typeface="Calibri"/>
                <a:cs typeface="Calibri"/>
                <a:sym typeface="Calibri"/>
              </a:rPr>
              <a:t>vervalt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vanaf</a:t>
            </a:r>
            <a:r>
              <a:rPr lang="en-GB" sz="1200" b="0" i="0" u="none" strike="noStrike" cap="none" dirty="0">
                <a:solidFill>
                  <a:schemeClr val="dk1"/>
                </a:solidFill>
                <a:effectLst/>
                <a:latin typeface="Calibri"/>
                <a:ea typeface="Calibri"/>
                <a:cs typeface="Calibri"/>
                <a:sym typeface="Calibri"/>
              </a:rPr>
              <a:t> September 2024, in de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rekening</a:t>
            </a:r>
            <a:r>
              <a:rPr lang="en-GB" sz="1200" b="0" i="0" u="none" strike="noStrike" cap="none" dirty="0">
                <a:solidFill>
                  <a:schemeClr val="dk1"/>
                </a:solidFill>
                <a:effectLst/>
                <a:latin typeface="Calibri"/>
                <a:ea typeface="Calibri"/>
                <a:cs typeface="Calibri"/>
                <a:sym typeface="Calibri"/>
              </a:rPr>
              <a:t> mee </a:t>
            </a:r>
            <a:r>
              <a:rPr lang="en-GB" sz="1200" b="0" i="0" u="none" strike="noStrike" cap="none" dirty="0" err="1">
                <a:solidFill>
                  <a:schemeClr val="dk1"/>
                </a:solidFill>
                <a:effectLst/>
                <a:latin typeface="Calibri"/>
                <a:ea typeface="Calibri"/>
                <a:cs typeface="Calibri"/>
                <a:sym typeface="Calibri"/>
              </a:rPr>
              <a:t>gehouden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aanvullende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beurs</a:t>
            </a:r>
            <a:r>
              <a:rPr lang="en-GB" sz="1200" b="0" i="0" u="none" strike="noStrike" cap="none" dirty="0">
                <a:solidFill>
                  <a:schemeClr val="dk1"/>
                </a:solidFill>
                <a:effectLst/>
                <a:latin typeface="Calibri"/>
                <a:ea typeface="Calibri"/>
                <a:cs typeface="Calibri"/>
                <a:sym typeface="Calibri"/>
              </a:rPr>
              <a:t> is € 109,24</a:t>
            </a:r>
          </a:p>
          <a:p>
            <a:r>
              <a:rPr lang="en-GB" sz="1200" b="0" i="0" u="none" strike="noStrike" cap="none" dirty="0" err="1">
                <a:solidFill>
                  <a:schemeClr val="dk1"/>
                </a:solidFill>
                <a:effectLst/>
                <a:latin typeface="Calibri"/>
                <a:ea typeface="Calibri"/>
                <a:cs typeface="Calibri"/>
                <a:sym typeface="Calibri"/>
              </a:rPr>
              <a:t>Totaal</a:t>
            </a:r>
            <a:r>
              <a:rPr lang="en-GB" sz="1200" b="0" i="0" u="none" strike="noStrike" cap="none" dirty="0">
                <a:solidFill>
                  <a:schemeClr val="dk1"/>
                </a:solidFill>
                <a:effectLst/>
                <a:latin typeface="Calibri"/>
                <a:ea typeface="Calibri"/>
                <a:cs typeface="Calibri"/>
                <a:sym typeface="Calibri"/>
              </a:rPr>
              <a:t> per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€ 575,93</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Spoor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om </a:t>
            </a:r>
            <a:r>
              <a:rPr lang="en-GB" sz="1200" b="0" i="0" u="none" strike="noStrike" cap="none" dirty="0" err="1">
                <a:solidFill>
                  <a:schemeClr val="dk1"/>
                </a:solidFill>
                <a:effectLst/>
                <a:latin typeface="Calibri"/>
                <a:ea typeface="Calibri"/>
                <a:cs typeface="Calibri"/>
                <a:sym typeface="Calibri"/>
              </a:rPr>
              <a:t>thuis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eventueel</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ouders</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keer</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vullen</a:t>
            </a:r>
            <a:r>
              <a:rPr lang="en-GB" sz="1200" b="0" i="0" u="none" strike="noStrike" cap="none" dirty="0">
                <a:solidFill>
                  <a:schemeClr val="dk1"/>
                </a:solidFill>
                <a:effectLst/>
                <a:latin typeface="Calibri"/>
                <a:ea typeface="Calibri"/>
                <a:cs typeface="Calibri"/>
                <a:sym typeface="Calibri"/>
              </a:rPr>
              <a:t> met de eigen </a:t>
            </a:r>
            <a:r>
              <a:rPr lang="en-GB" sz="1200" b="0" i="0" u="none" strike="noStrike" cap="none" dirty="0" err="1">
                <a:solidFill>
                  <a:schemeClr val="dk1"/>
                </a:solidFill>
                <a:effectLst/>
                <a:latin typeface="Calibri"/>
                <a:ea typeface="Calibri"/>
                <a:cs typeface="Calibri"/>
                <a:sym typeface="Calibri"/>
              </a:rPr>
              <a:t>gegevens</a:t>
            </a:r>
            <a:r>
              <a:rPr lang="en-GB" sz="1200" b="0" i="0" u="none" strike="noStrike" cap="none" dirty="0">
                <a:solidFill>
                  <a:schemeClr val="dk1"/>
                </a:solidFill>
                <a:effectLst/>
                <a:latin typeface="Calibri"/>
                <a:ea typeface="Calibri"/>
                <a:cs typeface="Calibri"/>
                <a:sym typeface="Calibri"/>
              </a:rPr>
              <a:t>. Zo </a:t>
            </a:r>
            <a:r>
              <a:rPr lang="en-GB" sz="1200" b="0" i="0" u="none" strike="noStrike" cap="none" dirty="0" err="1">
                <a:solidFill>
                  <a:schemeClr val="dk1"/>
                </a:solidFill>
                <a:effectLst/>
                <a:latin typeface="Calibri"/>
                <a:ea typeface="Calibri"/>
                <a:cs typeface="Calibri"/>
                <a:sym typeface="Calibri"/>
              </a:rPr>
              <a:t>krijgen</a:t>
            </a:r>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reëel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beeld</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hun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studiekosten</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14</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12985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3 - </a:t>
            </a:r>
            <a:r>
              <a:rPr lang="en-GB" sz="1200" b="1" i="0" u="none" strike="noStrike" cap="none" dirty="0" err="1">
                <a:solidFill>
                  <a:schemeClr val="dk1"/>
                </a:solidFill>
                <a:effectLst/>
                <a:latin typeface="Calibri"/>
                <a:ea typeface="Calibri"/>
                <a:cs typeface="Calibri"/>
                <a:sym typeface="Calibri"/>
              </a:rPr>
              <a:t>Lenen</a:t>
            </a:r>
            <a:r>
              <a:rPr lang="en-GB" sz="1200" b="1" i="0" u="none" strike="noStrike" cap="none" dirty="0">
                <a:solidFill>
                  <a:schemeClr val="dk1"/>
                </a:solidFill>
                <a:effectLst/>
                <a:latin typeface="Calibri"/>
                <a:ea typeface="Calibri"/>
                <a:cs typeface="Calibri"/>
                <a:sym typeface="Calibri"/>
              </a:rPr>
              <a:t> voor je </a:t>
            </a:r>
            <a:r>
              <a:rPr lang="en-GB" sz="1200" b="1" i="0" u="none" strike="noStrike" cap="none" dirty="0" err="1">
                <a:solidFill>
                  <a:schemeClr val="dk1"/>
                </a:solidFill>
                <a:effectLst/>
                <a:latin typeface="Calibri"/>
                <a:ea typeface="Calibri"/>
                <a:cs typeface="Calibri"/>
                <a:sym typeface="Calibri"/>
              </a:rPr>
              <a:t>studie</a:t>
            </a:r>
            <a:r>
              <a:rPr lang="en-GB" sz="1200" b="1" i="0" u="none" strike="noStrike" cap="none" dirty="0">
                <a:solidFill>
                  <a:schemeClr val="dk1"/>
                </a:solidFill>
                <a:effectLst/>
                <a:latin typeface="Calibri"/>
                <a:ea typeface="Calibri"/>
                <a:cs typeface="Calibri"/>
                <a:sym typeface="Calibri"/>
              </a:rPr>
              <a:t> (5 </a:t>
            </a:r>
            <a:r>
              <a:rPr lang="en-GB" sz="1200" b="1" i="0" u="none" strike="noStrike" cap="none" dirty="0" err="1">
                <a:solidFill>
                  <a:schemeClr val="dk1"/>
                </a:solidFill>
                <a:effectLst/>
                <a:latin typeface="Calibri"/>
                <a:ea typeface="Calibri"/>
                <a:cs typeface="Calibri"/>
                <a:sym typeface="Calibri"/>
              </a:rPr>
              <a:t>minuten</a:t>
            </a:r>
            <a:r>
              <a:rPr lang="en-GB" sz="1200" b="1"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1" u="none" strike="noStrike" cap="none" dirty="0" err="1">
                <a:solidFill>
                  <a:schemeClr val="dk1"/>
                </a:solidFill>
                <a:effectLst/>
                <a:latin typeface="Calibri"/>
                <a:ea typeface="Calibri"/>
                <a:cs typeface="Calibri"/>
                <a:sym typeface="Calibri"/>
              </a:rPr>
              <a:t>Aandachtspunten</a:t>
            </a:r>
            <a:r>
              <a:rPr lang="en-GB" sz="1200" b="0" i="1" u="none" strike="noStrike" cap="none" dirty="0">
                <a:solidFill>
                  <a:schemeClr val="dk1"/>
                </a:solidFill>
                <a:effectLst/>
                <a:latin typeface="Calibri"/>
                <a:ea typeface="Calibri"/>
                <a:cs typeface="Calibri"/>
                <a:sym typeface="Calibri"/>
              </a:rPr>
              <a:t> voor de docent: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werken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zelfstandig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5 </a:t>
            </a:r>
            <a:r>
              <a:rPr lang="en-GB" sz="1200" b="0" i="0" u="none" strike="noStrike" cap="none" dirty="0" err="1">
                <a:solidFill>
                  <a:schemeClr val="dk1"/>
                </a:solidFill>
                <a:effectLst/>
                <a:latin typeface="Calibri"/>
                <a:ea typeface="Calibri"/>
                <a:cs typeface="Calibri"/>
                <a:sym typeface="Calibri"/>
              </a:rPr>
              <a:t>minuten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tijd</a:t>
            </a:r>
            <a:r>
              <a:rPr lang="en-GB" sz="1200" b="0" i="0" u="none" strike="noStrike" cap="none" dirty="0">
                <a:solidFill>
                  <a:schemeClr val="dk1"/>
                </a:solidFill>
                <a:effectLst/>
                <a:latin typeface="Calibri"/>
                <a:ea typeface="Calibri"/>
                <a:cs typeface="Calibri"/>
                <a:sym typeface="Calibri"/>
              </a:rPr>
              <a:t> om de </a:t>
            </a:r>
            <a:r>
              <a:rPr lang="en-GB" sz="1200" b="0" i="0" u="none" strike="noStrike" cap="none" dirty="0" err="1">
                <a:solidFill>
                  <a:schemeClr val="dk1"/>
                </a:solidFill>
                <a:effectLst/>
                <a:latin typeface="Calibri"/>
                <a:ea typeface="Calibri"/>
                <a:cs typeface="Calibri"/>
                <a:sym typeface="Calibri"/>
              </a:rPr>
              <a:t>vragen</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3 te </a:t>
            </a:r>
            <a:r>
              <a:rPr lang="en-GB" sz="1200" b="0" i="0" u="none" strike="noStrike" cap="none" dirty="0" err="1">
                <a:solidFill>
                  <a:schemeClr val="dk1"/>
                </a:solidFill>
                <a:effectLst/>
                <a:latin typeface="Calibri"/>
                <a:ea typeface="Calibri"/>
                <a:cs typeface="Calibri"/>
                <a:sym typeface="Calibri"/>
              </a:rPr>
              <a:t>maken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invullijst</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onderdelen</a:t>
            </a:r>
            <a:r>
              <a:rPr lang="en-GB" sz="1200" b="0" i="0" u="none" strike="noStrike" cap="none" dirty="0">
                <a:solidFill>
                  <a:schemeClr val="dk1"/>
                </a:solidFill>
                <a:effectLst/>
                <a:latin typeface="Calibri"/>
                <a:ea typeface="Calibri"/>
                <a:cs typeface="Calibri"/>
                <a:sym typeface="Calibri"/>
              </a:rPr>
              <a:t> van de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die ze </a:t>
            </a:r>
            <a:r>
              <a:rPr lang="en-GB" sz="1200" b="0" i="0" u="none" strike="noStrike" cap="none" dirty="0" err="1">
                <a:solidFill>
                  <a:schemeClr val="dk1"/>
                </a:solidFill>
                <a:effectLst/>
                <a:latin typeface="Calibri"/>
                <a:ea typeface="Calibri"/>
                <a:cs typeface="Calibri"/>
                <a:sym typeface="Calibri"/>
              </a:rPr>
              <a:t>nodig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vraag</a:t>
            </a:r>
            <a:r>
              <a:rPr lang="en-GB" sz="1200" b="0" i="0" u="none" strike="noStrike" cap="none" dirty="0">
                <a:solidFill>
                  <a:schemeClr val="dk1"/>
                </a:solidFill>
                <a:effectLst/>
                <a:latin typeface="Calibri"/>
                <a:ea typeface="Calibri"/>
                <a:cs typeface="Calibri"/>
                <a:sym typeface="Calibri"/>
              </a:rPr>
              <a:t> 3A </a:t>
            </a:r>
            <a:r>
              <a:rPr lang="en-GB" sz="1200" b="0" i="0" u="none" strike="noStrike" cap="none" dirty="0" err="1">
                <a:solidFill>
                  <a:schemeClr val="dk1"/>
                </a:solidFill>
                <a:effectLst/>
                <a:latin typeface="Calibri"/>
                <a:ea typeface="Calibri"/>
                <a:cs typeface="Calibri"/>
                <a:sym typeface="Calibri"/>
              </a:rPr>
              <a:t>staat</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hun</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klassikaal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endParaRPr lang="en-GB" sz="1200" b="0" i="0" u="none" strike="noStrike" cap="none" dirty="0">
              <a:solidFill>
                <a:schemeClr val="dk1"/>
              </a:solidFill>
              <a:effectLst/>
              <a:latin typeface="Calibri"/>
              <a:ea typeface="Calibri"/>
              <a:cs typeface="Calibri"/>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17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Antwoorden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3 A+B (5 </a:t>
            </a:r>
            <a:r>
              <a:rPr lang="en-GB" sz="1200" b="1" i="0" u="none" strike="noStrike" cap="none" dirty="0" err="1">
                <a:solidFill>
                  <a:schemeClr val="dk1"/>
                </a:solidFill>
                <a:effectLst/>
                <a:latin typeface="Calibri"/>
                <a:ea typeface="Calibri"/>
                <a:cs typeface="Calibri"/>
                <a:sym typeface="Calibri"/>
              </a:rPr>
              <a:t>minuten</a:t>
            </a:r>
            <a:r>
              <a:rPr lang="en-GB" sz="1200" b="1" i="0" u="none" strike="noStrike" cap="none" dirty="0">
                <a:solidFill>
                  <a:schemeClr val="dk1"/>
                </a:solidFill>
                <a:effectLst/>
                <a:latin typeface="Calibri"/>
                <a:ea typeface="Calibri"/>
                <a:cs typeface="Calibri"/>
                <a:sym typeface="Calibri"/>
              </a:rPr>
              <a:t> voor de </a:t>
            </a:r>
            <a:r>
              <a:rPr lang="en-GB" sz="1200" b="1" i="0" u="none" strike="noStrike" cap="none" dirty="0" err="1">
                <a:solidFill>
                  <a:schemeClr val="dk1"/>
                </a:solidFill>
                <a:effectLst/>
                <a:latin typeface="Calibri"/>
                <a:ea typeface="Calibri"/>
                <a:cs typeface="Calibri"/>
                <a:sym typeface="Calibri"/>
              </a:rPr>
              <a:t>nabespreking</a:t>
            </a:r>
            <a:r>
              <a:rPr lang="en-GB" sz="1200" b="1"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klikken</a:t>
            </a:r>
            <a:r>
              <a:rPr lang="en-GB" sz="1200" b="0" i="0" u="none" strike="noStrike" cap="none" dirty="0">
                <a:solidFill>
                  <a:schemeClr val="dk1"/>
                </a:solidFill>
                <a:effectLst/>
                <a:latin typeface="Calibri"/>
                <a:ea typeface="Calibri"/>
                <a:cs typeface="Calibri"/>
                <a:sym typeface="Calibri"/>
              </a:rPr>
              <a:t> op de knop ‘Antwoord’ </a:t>
            </a:r>
            <a:r>
              <a:rPr lang="en-GB" sz="1200" b="0" i="0" u="none" strike="noStrike" cap="none" dirty="0" err="1">
                <a:solidFill>
                  <a:schemeClr val="dk1"/>
                </a:solidFill>
                <a:effectLst/>
                <a:latin typeface="Calibri"/>
                <a:ea typeface="Calibri"/>
                <a:cs typeface="Calibri"/>
                <a:sym typeface="Calibri"/>
              </a:rPr>
              <a:t>zichtbaar</a:t>
            </a:r>
            <a:r>
              <a:rPr lang="en-GB" sz="1200" b="0" i="0" u="none" strike="noStrike" cap="none" dirty="0">
                <a:solidFill>
                  <a:schemeClr val="dk1"/>
                </a:solidFill>
                <a:effectLst/>
                <a:latin typeface="Calibri"/>
                <a:ea typeface="Calibri"/>
                <a:cs typeface="Calibri"/>
                <a:sym typeface="Calibri"/>
              </a:rPr>
              <a:t> op de dia.</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3A </a:t>
            </a:r>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invullijst</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onderdelen</a:t>
            </a:r>
            <a:r>
              <a:rPr lang="en-GB" sz="1200" b="0" i="0" u="none" strike="noStrike" cap="none" dirty="0">
                <a:solidFill>
                  <a:schemeClr val="dk1"/>
                </a:solidFill>
                <a:effectLst/>
                <a:latin typeface="Calibri"/>
                <a:ea typeface="Calibri"/>
                <a:cs typeface="Calibri"/>
                <a:sym typeface="Calibri"/>
              </a:rPr>
              <a:t> van de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kun</a:t>
            </a:r>
            <a:r>
              <a:rPr lang="en-GB" sz="1200" b="0" i="0" u="none" strike="noStrike" cap="none" dirty="0">
                <a:solidFill>
                  <a:schemeClr val="dk1"/>
                </a:solidFill>
                <a:effectLst/>
                <a:latin typeface="Calibri"/>
                <a:ea typeface="Calibri"/>
                <a:cs typeface="Calibri"/>
                <a:sym typeface="Calibri"/>
              </a:rPr>
              <a:t> je er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pakken</a:t>
            </a:r>
            <a:r>
              <a:rPr lang="en-GB" sz="1200" b="0" i="0" u="none" strike="noStrike" cap="none" dirty="0">
                <a:solidFill>
                  <a:schemeClr val="dk1"/>
                </a:solidFill>
                <a:effectLst/>
                <a:latin typeface="Calibri"/>
                <a:ea typeface="Calibri"/>
                <a:cs typeface="Calibri"/>
                <a:sym typeface="Calibri"/>
              </a:rPr>
              <a:t> met de knop ‘</a:t>
            </a:r>
            <a:r>
              <a:rPr lang="en-GB" sz="1200" b="0" i="0" u="none" strike="noStrike" cap="none" dirty="0" err="1">
                <a:solidFill>
                  <a:schemeClr val="dk1"/>
                </a:solidFill>
                <a:effectLst/>
                <a:latin typeface="Calibri"/>
                <a:ea typeface="Calibri"/>
                <a:cs typeface="Calibri"/>
                <a:sym typeface="Calibri"/>
              </a:rPr>
              <a:t>invullijst</a:t>
            </a:r>
            <a:r>
              <a:rPr lang="en-GB" sz="1200" b="0" i="0" u="none" strike="noStrike" cap="none" dirty="0">
                <a:solidFill>
                  <a:schemeClr val="dk1"/>
                </a:solidFill>
                <a:effectLst/>
                <a:latin typeface="Calibri"/>
                <a:ea typeface="Calibri"/>
                <a:cs typeface="Calibri"/>
                <a:sym typeface="Calibri"/>
              </a:rPr>
              <a:t>’ op de </a:t>
            </a:r>
            <a:r>
              <a:rPr lang="en-GB" sz="1200" b="0" i="0" u="none" strike="noStrike" cap="none" dirty="0" err="1">
                <a:solidFill>
                  <a:schemeClr val="dk1"/>
                </a:solidFill>
                <a:effectLst/>
                <a:latin typeface="Calibri"/>
                <a:ea typeface="Calibri"/>
                <a:cs typeface="Calibri"/>
                <a:sym typeface="Calibri"/>
              </a:rPr>
              <a:t>dia</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lening</a:t>
            </a:r>
            <a:r>
              <a:rPr lang="en-GB" sz="1200" b="0" i="0" u="none" strike="noStrike" cap="none" dirty="0">
                <a:solidFill>
                  <a:schemeClr val="dk1"/>
                </a:solidFill>
                <a:effectLst/>
                <a:latin typeface="Calibri"/>
                <a:ea typeface="Calibri"/>
                <a:cs typeface="Calibri"/>
                <a:sym typeface="Calibri"/>
              </a:rPr>
              <a:t> en het collegegeldkrediet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terugbetalen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overige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onderdelen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gift </a:t>
            </a:r>
            <a:r>
              <a:rPr lang="en-GB" sz="1200" b="0" i="0" u="none" strike="noStrike" cap="none" dirty="0" err="1">
                <a:solidFill>
                  <a:schemeClr val="dk1"/>
                </a:solidFill>
                <a:effectLst/>
                <a:latin typeface="Calibri"/>
                <a:ea typeface="Calibri"/>
                <a:cs typeface="Calibri"/>
                <a:sym typeface="Calibri"/>
              </a:rPr>
              <a:t>als</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binnen</a:t>
            </a:r>
            <a:r>
              <a:rPr lang="en-GB" sz="1200" b="0" i="0" u="none" strike="noStrike" cap="none" dirty="0">
                <a:solidFill>
                  <a:schemeClr val="dk1"/>
                </a:solidFill>
                <a:effectLst/>
                <a:latin typeface="Calibri"/>
                <a:ea typeface="Calibri"/>
                <a:cs typeface="Calibri"/>
                <a:sym typeface="Calibri"/>
              </a:rPr>
              <a:t> 10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diploma </a:t>
            </a:r>
            <a:r>
              <a:rPr lang="en-GB" sz="1200" b="0" i="0" u="none" strike="noStrike" cap="none" dirty="0" err="1">
                <a:solidFill>
                  <a:schemeClr val="dk1"/>
                </a:solidFill>
                <a:effectLst/>
                <a:latin typeface="Calibri"/>
                <a:ea typeface="Calibri"/>
                <a:cs typeface="Calibri"/>
                <a:sym typeface="Calibri"/>
              </a:rPr>
              <a:t>haalt</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3B </a:t>
            </a:r>
            <a:r>
              <a:rPr lang="en-GB" sz="1200" b="0" i="0" u="none" strike="noStrike" cap="none" dirty="0">
                <a:solidFill>
                  <a:schemeClr val="dk1"/>
                </a:solidFill>
                <a:effectLst/>
                <a:latin typeface="Calibri"/>
                <a:ea typeface="Calibri"/>
                <a:cs typeface="Calibri"/>
                <a:sym typeface="Calibri"/>
              </a:rPr>
              <a:t>(ga </a:t>
            </a:r>
            <a:r>
              <a:rPr lang="en-GB" sz="1200" b="0" i="0" u="none" strike="noStrike" cap="none" dirty="0" err="1">
                <a:solidFill>
                  <a:schemeClr val="dk1"/>
                </a:solidFill>
                <a:effectLst/>
                <a:latin typeface="Calibri"/>
                <a:ea typeface="Calibri"/>
                <a:cs typeface="Calibri"/>
                <a:sym typeface="Calibri"/>
              </a:rPr>
              <a:t>verder</a:t>
            </a:r>
            <a:r>
              <a:rPr lang="en-GB" sz="1200" b="0" i="0" u="none" strike="noStrike" cap="none" dirty="0">
                <a:solidFill>
                  <a:schemeClr val="dk1"/>
                </a:solidFill>
                <a:effectLst/>
                <a:latin typeface="Calibri"/>
                <a:ea typeface="Calibri"/>
                <a:cs typeface="Calibri"/>
                <a:sym typeface="Calibri"/>
              </a:rPr>
              <a:t> met de reeds </a:t>
            </a:r>
            <a:r>
              <a:rPr lang="en-GB" sz="1200" b="0" i="0" u="none" strike="noStrike" cap="none" dirty="0" err="1">
                <a:solidFill>
                  <a:schemeClr val="dk1"/>
                </a:solidFill>
                <a:effectLst/>
                <a:latin typeface="Calibri"/>
                <a:ea typeface="Calibri"/>
                <a:cs typeface="Calibri"/>
                <a:sym typeface="Calibri"/>
              </a:rPr>
              <a:t>geopende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rekenhulp</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€ 268,07 per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16</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5362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none" strike="noStrike" cap="none" dirty="0" err="1">
                <a:solidFill>
                  <a:schemeClr val="dk1"/>
                </a:solidFill>
                <a:effectLst/>
                <a:latin typeface="Calibri"/>
                <a:ea typeface="Calibri"/>
                <a:cs typeface="Calibri"/>
                <a:sym typeface="Calibri"/>
              </a:rPr>
              <a:t>Antwoorden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3 C+D (5 </a:t>
            </a:r>
            <a:r>
              <a:rPr lang="en-GB" sz="1200" b="1" i="0" u="none" strike="noStrike" cap="none" dirty="0" err="1">
                <a:solidFill>
                  <a:schemeClr val="dk1"/>
                </a:solidFill>
                <a:effectLst/>
                <a:latin typeface="Calibri"/>
                <a:ea typeface="Calibri"/>
                <a:cs typeface="Calibri"/>
                <a:sym typeface="Calibri"/>
              </a:rPr>
              <a:t>minuten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voor</a:t>
            </a:r>
            <a:r>
              <a:rPr lang="en-GB" sz="1200" b="1" i="0" u="none" strike="noStrike" cap="none" dirty="0">
                <a:solidFill>
                  <a:schemeClr val="dk1"/>
                </a:solidFill>
                <a:effectLst/>
                <a:latin typeface="Calibri"/>
                <a:ea typeface="Calibri"/>
                <a:cs typeface="Calibri"/>
                <a:sym typeface="Calibri"/>
              </a:rPr>
              <a:t> de </a:t>
            </a:r>
            <a:r>
              <a:rPr lang="en-GB" sz="1200" b="1" i="0" u="none" strike="noStrike" cap="none" dirty="0" err="1">
                <a:solidFill>
                  <a:schemeClr val="dk1"/>
                </a:solidFill>
                <a:effectLst/>
                <a:latin typeface="Calibri"/>
                <a:ea typeface="Calibri"/>
                <a:cs typeface="Calibri"/>
                <a:sym typeface="Calibri"/>
              </a:rPr>
              <a:t>nabespreking</a:t>
            </a:r>
            <a:r>
              <a:rPr lang="en-GB" sz="1200" b="1" i="0" u="none" strike="noStrike" cap="none" dirty="0">
                <a:solidFill>
                  <a:schemeClr val="dk1"/>
                </a:solidFill>
                <a:effectLst/>
                <a:latin typeface="Calibri"/>
                <a:ea typeface="Calibri"/>
                <a:cs typeface="Calibri"/>
                <a:sym typeface="Calibri"/>
              </a:rPr>
              <a:t>)</a:t>
            </a:r>
          </a:p>
          <a:p>
            <a:endParaRPr lang="en-GB" sz="1200" b="1"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3C:</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totale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schuld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4-jarige </a:t>
            </a:r>
            <a:r>
              <a:rPr lang="en-GB" sz="1200" b="0" i="0" u="none" strike="noStrike" cap="none" dirty="0" err="1">
                <a:solidFill>
                  <a:schemeClr val="dk1"/>
                </a:solidFill>
                <a:effectLst/>
                <a:latin typeface="Calibri"/>
                <a:ea typeface="Calibri"/>
                <a:cs typeface="Calibri"/>
                <a:sym typeface="Calibri"/>
              </a:rPr>
              <a:t>studie</a:t>
            </a:r>
            <a:r>
              <a:rPr lang="en-GB" sz="1200" b="0" i="0" u="none" strike="noStrike" cap="none" dirty="0">
                <a:solidFill>
                  <a:schemeClr val="dk1"/>
                </a:solidFill>
                <a:effectLst/>
                <a:latin typeface="Calibri"/>
                <a:ea typeface="Calibri"/>
                <a:cs typeface="Calibri"/>
                <a:sym typeface="Calibri"/>
              </a:rPr>
              <a:t> is € 12.867,36</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3D:</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Terugbetaling</a:t>
            </a:r>
            <a:r>
              <a:rPr lang="en-GB" sz="1200" b="0" i="0" u="none" strike="noStrike" cap="none" dirty="0">
                <a:solidFill>
                  <a:schemeClr val="dk1"/>
                </a:solidFill>
                <a:effectLst/>
                <a:latin typeface="Calibri"/>
                <a:ea typeface="Calibri"/>
                <a:cs typeface="Calibri"/>
                <a:sym typeface="Calibri"/>
              </a:rPr>
              <a:t> per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is dan € 48,61 maar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wijzigen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als</a:t>
            </a:r>
            <a:r>
              <a:rPr lang="en-GB" sz="1200" b="0" i="0" u="none" strike="noStrike" cap="none" dirty="0">
                <a:solidFill>
                  <a:schemeClr val="dk1"/>
                </a:solidFill>
                <a:effectLst/>
                <a:latin typeface="Calibri"/>
                <a:ea typeface="Calibri"/>
                <a:cs typeface="Calibri"/>
                <a:sym typeface="Calibri"/>
              </a:rPr>
              <a:t> het rentepercentage </a:t>
            </a:r>
            <a:r>
              <a:rPr lang="en-GB" sz="1200" b="0" i="0" u="none" strike="noStrike" cap="none" dirty="0" err="1">
                <a:solidFill>
                  <a:schemeClr val="dk1"/>
                </a:solidFill>
                <a:effectLst/>
                <a:latin typeface="Calibri"/>
                <a:ea typeface="Calibri"/>
                <a:cs typeface="Calibri"/>
                <a:sym typeface="Calibri"/>
              </a:rPr>
              <a:t>stijgt</a:t>
            </a:r>
            <a:r>
              <a:rPr lang="en-GB" sz="1200" b="0" i="0" u="none" strike="noStrike" cap="none" dirty="0">
                <a:solidFill>
                  <a:schemeClr val="dk1"/>
                </a:solidFill>
                <a:effectLst/>
                <a:latin typeface="Calibri"/>
                <a:ea typeface="Calibri"/>
                <a:cs typeface="Calibri"/>
                <a:sym typeface="Calibri"/>
              </a:rPr>
              <a:t> of </a:t>
            </a:r>
            <a:r>
              <a:rPr lang="en-GB" sz="1200" b="0" i="0" u="none" strike="noStrike" cap="none" dirty="0" err="1">
                <a:solidFill>
                  <a:schemeClr val="dk1"/>
                </a:solidFill>
                <a:effectLst/>
                <a:latin typeface="Calibri"/>
                <a:ea typeface="Calibri"/>
                <a:cs typeface="Calibri"/>
                <a:sym typeface="Calibri"/>
              </a:rPr>
              <a:t>daalt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aflossing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duurt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daarom</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ongeveer</a:t>
            </a:r>
            <a:r>
              <a:rPr lang="en-GB" sz="1200" b="0" i="0" u="none" strike="noStrike" cap="none" dirty="0">
                <a:solidFill>
                  <a:schemeClr val="dk1"/>
                </a:solidFill>
                <a:effectLst/>
                <a:latin typeface="Calibri"/>
                <a:ea typeface="Calibri"/>
                <a:cs typeface="Calibri"/>
                <a:sym typeface="Calibri"/>
              </a:rPr>
              <a:t> 22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17</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5104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Studiefinanciering</a:t>
            </a:r>
            <a:r>
              <a:rPr lang="en-GB" b="1" dirty="0">
                <a:solidFill>
                  <a:srgbClr val="01689B"/>
                </a:solidFill>
                <a:effectLst/>
                <a:latin typeface="RijksoverheidSansText" panose="020B0503040202060203" pitchFamily="34" charset="77"/>
              </a:rPr>
              <a:t> </a:t>
            </a:r>
            <a:r>
              <a:rPr lang="en-GB" b="1" dirty="0" err="1">
                <a:solidFill>
                  <a:srgbClr val="01689B"/>
                </a:solidFill>
                <a:effectLst/>
                <a:latin typeface="RijksoverheidSansText" panose="020B0503040202060203" pitchFamily="34" charset="77"/>
              </a:rPr>
              <a:t>en</a:t>
            </a:r>
            <a:r>
              <a:rPr lang="en-GB" b="1" dirty="0">
                <a:solidFill>
                  <a:srgbClr val="01689B"/>
                </a:solidFill>
                <a:effectLst/>
                <a:latin typeface="RijksoverheidSansText" panose="020B0503040202060203" pitchFamily="34" charset="77"/>
              </a:rPr>
              <a:t> </a:t>
            </a:r>
            <a:r>
              <a:rPr lang="en-GB" b="1" dirty="0" err="1">
                <a:solidFill>
                  <a:srgbClr val="01689B"/>
                </a:solidFill>
                <a:effectLst/>
                <a:latin typeface="RijksoverheidSansText" panose="020B0503040202060203" pitchFamily="34" charset="77"/>
              </a:rPr>
              <a:t>rente</a:t>
            </a:r>
            <a:r>
              <a:rPr lang="en-GB" b="1" dirty="0">
                <a:solidFill>
                  <a:srgbClr val="01689B"/>
                </a:solidFill>
                <a:effectLst/>
                <a:latin typeface="RijksoverheidSansText" panose="020B0503040202060203" pitchFamily="34" charset="77"/>
              </a:rPr>
              <a:t> (3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solidFill>
                  <a:srgbClr val="01689B"/>
                </a:solidFill>
                <a:effectLst/>
                <a:latin typeface="RijksoverheidSansText" panose="020B0503040202060203" pitchFamily="34" charset="77"/>
              </a:rPr>
            </a:br>
            <a:r>
              <a:rPr lang="en-GB" dirty="0">
                <a:effectLst/>
                <a:latin typeface="RijksoverheidSerif" panose="02000506060000020004" pitchFamily="2" charset="77"/>
              </a:rPr>
              <a:t>→ Laat het </a:t>
            </a:r>
            <a:r>
              <a:rPr lang="en-GB" dirty="0" err="1">
                <a:effectLst/>
                <a:latin typeface="RijksoverheidSerif" panose="02000506060000020004" pitchFamily="2" charset="77"/>
              </a:rPr>
              <a:t>filmpje</a:t>
            </a:r>
            <a:r>
              <a:rPr lang="en-GB" dirty="0">
                <a:effectLst/>
                <a:latin typeface="RijksoverheidSerif" panose="02000506060000020004" pitchFamily="2" charset="77"/>
              </a:rPr>
              <a:t> </a:t>
            </a:r>
            <a:r>
              <a:rPr lang="en-GB" dirty="0" err="1">
                <a:effectLst/>
                <a:latin typeface="RijksoverheidSerif" panose="02000506060000020004" pitchFamily="2" charset="77"/>
              </a:rPr>
              <a:t>zien</a:t>
            </a:r>
            <a:r>
              <a:rPr lang="en-GB" dirty="0">
                <a:effectLst/>
                <a:latin typeface="RijksoverheidSerif" panose="02000506060000020004" pitchFamily="2" charset="77"/>
              </a:rPr>
              <a:t>. </a:t>
            </a:r>
            <a:r>
              <a:rPr lang="en-GB" dirty="0" err="1">
                <a:effectLst/>
                <a:latin typeface="RijksoverheidSerif" panose="02000506060000020004" pitchFamily="2" charset="77"/>
              </a:rPr>
              <a:t>Klik</a:t>
            </a:r>
            <a:r>
              <a:rPr lang="en-GB" dirty="0">
                <a:effectLst/>
                <a:latin typeface="RijksoverheidSerif" panose="02000506060000020004" pitchFamily="2" charset="77"/>
              </a:rPr>
              <a:t> </a:t>
            </a:r>
            <a:r>
              <a:rPr lang="en-GB" dirty="0" err="1">
                <a:effectLst/>
                <a:latin typeface="RijksoverheidSerif" panose="02000506060000020004" pitchFamily="2" charset="77"/>
              </a:rPr>
              <a:t>hiervoor</a:t>
            </a:r>
            <a:r>
              <a:rPr lang="en-GB" dirty="0">
                <a:effectLst/>
                <a:latin typeface="RijksoverheidSerif" panose="02000506060000020004" pitchFamily="2" charset="77"/>
              </a:rPr>
              <a:t> op de YouTube </a:t>
            </a:r>
            <a:r>
              <a:rPr lang="en-GB" dirty="0" err="1">
                <a:effectLst/>
                <a:latin typeface="RijksoverheidSerif" panose="02000506060000020004" pitchFamily="2" charset="77"/>
              </a:rPr>
              <a:t>afbeelding</a:t>
            </a:r>
            <a:r>
              <a:rPr lang="en-GB" dirty="0">
                <a:effectLst/>
                <a:latin typeface="RijksoverheidSerif" panose="02000506060000020004" pitchFamily="2" charset="77"/>
              </a:rPr>
              <a:t> op de dia. </a:t>
            </a:r>
            <a:r>
              <a:rPr lang="en-GB" dirty="0" err="1">
                <a:effectLst/>
                <a:latin typeface="RijksoverheidSerif" panose="02000506060000020004" pitchFamily="2" charset="77"/>
              </a:rPr>
              <a:t>Wijs</a:t>
            </a:r>
            <a:r>
              <a:rPr lang="en-GB" dirty="0">
                <a:effectLst/>
                <a:latin typeface="RijksoverheidSerif" panose="02000506060000020004" pitchFamily="2" charset="77"/>
              </a:rPr>
              <a:t> </a:t>
            </a:r>
            <a:r>
              <a:rPr lang="en-GB" dirty="0" err="1">
                <a:effectLst/>
                <a:latin typeface="RijksoverheidSerif" panose="02000506060000020004" pitchFamily="2" charset="77"/>
              </a:rPr>
              <a:t>erop</a:t>
            </a:r>
            <a:r>
              <a:rPr lang="en-GB" dirty="0">
                <a:effectLst/>
                <a:latin typeface="RijksoverheidSerif" panose="02000506060000020004" pitchFamily="2" charset="77"/>
              </a:rPr>
              <a:t> </a:t>
            </a:r>
            <a:r>
              <a:rPr lang="en-GB" dirty="0" err="1">
                <a:effectLst/>
                <a:latin typeface="RijksoverheidSerif" panose="02000506060000020004" pitchFamily="2" charset="77"/>
              </a:rPr>
              <a:t>dat</a:t>
            </a:r>
            <a:r>
              <a:rPr lang="en-GB" dirty="0">
                <a:effectLst/>
                <a:latin typeface="RijksoverheidSerif" panose="02000506060000020004" pitchFamily="2" charset="77"/>
              </a:rPr>
              <a:t> op het </a:t>
            </a:r>
            <a:r>
              <a:rPr lang="en-GB" dirty="0" err="1">
                <a:effectLst/>
                <a:latin typeface="RijksoverheidSerif" panose="02000506060000020004" pitchFamily="2" charset="77"/>
              </a:rPr>
              <a:t>werkblad</a:t>
            </a:r>
            <a:r>
              <a:rPr lang="en-GB" dirty="0">
                <a:effectLst/>
                <a:latin typeface="RijksoverheidSerif" panose="02000506060000020004" pitchFamily="2" charset="77"/>
              </a:rPr>
              <a:t> </a:t>
            </a:r>
            <a:r>
              <a:rPr lang="en-GB" dirty="0" err="1">
                <a:effectLst/>
                <a:latin typeface="RijksoverheidSerif" panose="02000506060000020004" pitchFamily="2" charset="77"/>
              </a:rPr>
              <a:t>naar</a:t>
            </a:r>
            <a:r>
              <a:rPr lang="en-GB" dirty="0">
                <a:effectLst/>
                <a:latin typeface="RijksoverheidSerif" panose="02000506060000020004" pitchFamily="2" charset="77"/>
              </a:rPr>
              <a:t> het </a:t>
            </a:r>
            <a:r>
              <a:rPr lang="en-GB" dirty="0" err="1">
                <a:effectLst/>
                <a:latin typeface="RijksoverheidSerif" panose="02000506060000020004" pitchFamily="2" charset="77"/>
              </a:rPr>
              <a:t>filmpje</a:t>
            </a:r>
            <a:r>
              <a:rPr lang="en-GB" dirty="0">
                <a:effectLst/>
                <a:latin typeface="RijksoverheidSerif" panose="02000506060000020004" pitchFamily="2" charset="77"/>
              </a:rPr>
              <a:t>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verwezen</a:t>
            </a:r>
            <a:r>
              <a:rPr lang="en-GB" dirty="0">
                <a:effectLst/>
                <a:latin typeface="RijksoverheidSerif" panose="02000506060000020004" pitchFamily="2" charset="77"/>
              </a:rPr>
              <a:t>, </a:t>
            </a:r>
            <a:r>
              <a:rPr lang="en-GB" dirty="0" err="1">
                <a:effectLst/>
                <a:latin typeface="RijksoverheidSerif" panose="02000506060000020004" pitchFamily="2" charset="77"/>
              </a:rPr>
              <a:t>zodat</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het later </a:t>
            </a:r>
            <a:r>
              <a:rPr lang="en-GB" dirty="0" err="1">
                <a:effectLst/>
                <a:latin typeface="RijksoverheidSerif" panose="02000506060000020004" pitchFamily="2" charset="77"/>
              </a:rPr>
              <a:t>nog</a:t>
            </a:r>
            <a:r>
              <a:rPr lang="en-GB" dirty="0">
                <a:effectLst/>
                <a:latin typeface="RijksoverheidSerif" panose="02000506060000020004" pitchFamily="2" charset="77"/>
              </a:rPr>
              <a:t> </a:t>
            </a:r>
            <a:r>
              <a:rPr lang="en-GB" dirty="0" err="1">
                <a:effectLst/>
                <a:latin typeface="RijksoverheidSerif" panose="02000506060000020004" pitchFamily="2" charset="77"/>
              </a:rPr>
              <a:t>een</a:t>
            </a:r>
            <a:r>
              <a:rPr lang="en-GB" dirty="0">
                <a:effectLst/>
                <a:latin typeface="RijksoverheidSerif" panose="02000506060000020004" pitchFamily="2" charset="77"/>
              </a:rPr>
              <a:t> </a:t>
            </a:r>
            <a:r>
              <a:rPr lang="en-GB" dirty="0" err="1">
                <a:effectLst/>
                <a:latin typeface="RijksoverheidSerif" panose="02000506060000020004" pitchFamily="2" charset="77"/>
              </a:rPr>
              <a:t>keer</a:t>
            </a:r>
            <a:r>
              <a:rPr lang="en-GB" dirty="0">
                <a:effectLst/>
                <a:latin typeface="RijksoverheidSerif" panose="02000506060000020004" pitchFamily="2" charset="77"/>
              </a:rPr>
              <a:t> </a:t>
            </a:r>
            <a:r>
              <a:rPr lang="en-GB" dirty="0" err="1">
                <a:effectLst/>
                <a:latin typeface="RijksoverheidSerif" panose="02000506060000020004" pitchFamily="2" charset="77"/>
              </a:rPr>
              <a:t>kunnen</a:t>
            </a:r>
            <a:r>
              <a:rPr lang="en-GB" dirty="0">
                <a:effectLst/>
                <a:latin typeface="RijksoverheidSerif" panose="02000506060000020004" pitchFamily="2" charset="77"/>
              </a:rPr>
              <a:t> </a:t>
            </a:r>
            <a:r>
              <a:rPr lang="en-GB" dirty="0" err="1">
                <a:effectLst/>
                <a:latin typeface="RijksoverheidSerif" panose="02000506060000020004" pitchFamily="2" charset="77"/>
              </a:rPr>
              <a:t>bekijken</a:t>
            </a:r>
            <a:r>
              <a:rPr lang="en-GB" dirty="0">
                <a:effectLst/>
                <a:latin typeface="RijksoverheidSerif" panose="02000506060000020004" pitchFamily="2" charset="77"/>
              </a:rPr>
              <a:t>.</a:t>
            </a:r>
          </a:p>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337188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19</a:t>
            </a:fld>
            <a:endParaRPr lang="nl-NL"/>
          </a:p>
        </p:txBody>
      </p:sp>
    </p:spTree>
    <p:extLst>
      <p:ext uri="{BB962C8B-B14F-4D97-AF65-F5344CB8AC3E}">
        <p14:creationId xmlns:p14="http://schemas.microsoft.com/office/powerpoint/2010/main" val="17551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RijksoverheidSansHeadingTT" panose="020B0503040202060203" pitchFamily="34" charset="0"/>
              </a:rPr>
              <a:t>Dit is een verborgen dia alleen bestemd voor de docent. </a:t>
            </a:r>
          </a:p>
          <a:p>
            <a:endParaRPr lang="nl-NL" b="1" dirty="0">
              <a:latin typeface="RijksoverheidSansHeadingTT" panose="020B0503040202060203" pitchFamily="34" charset="0"/>
            </a:endParaRPr>
          </a:p>
          <a:p>
            <a:r>
              <a:rPr lang="en-GB" sz="1200" b="1" i="0" u="none" strike="noStrike" cap="none" dirty="0" err="1">
                <a:solidFill>
                  <a:schemeClr val="dk1"/>
                </a:solidFill>
                <a:effectLst/>
                <a:latin typeface="Calibri"/>
                <a:ea typeface="Calibri"/>
                <a:cs typeface="Calibri"/>
                <a:sym typeface="Calibri"/>
              </a:rPr>
              <a:t>Benodigd</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materiaal</a:t>
            </a:r>
            <a:endParaRPr lang="en-GB"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GB" sz="1200" b="0" i="0" u="none" strike="noStrike" cap="none" dirty="0" err="1">
                <a:solidFill>
                  <a:schemeClr val="dk1"/>
                </a:solidFill>
                <a:effectLst/>
                <a:latin typeface="Calibri"/>
                <a:ea typeface="Calibri"/>
                <a:cs typeface="Calibri"/>
                <a:sym typeface="Calibri"/>
              </a:rPr>
              <a:t>Digibord</a:t>
            </a:r>
            <a:r>
              <a:rPr lang="en-GB" sz="1200" b="0" i="0" u="none" strike="noStrike" cap="none" dirty="0">
                <a:solidFill>
                  <a:schemeClr val="dk1"/>
                </a:solidFill>
                <a:effectLst/>
                <a:latin typeface="Calibri"/>
                <a:ea typeface="Calibri"/>
                <a:cs typeface="Calibri"/>
                <a:sym typeface="Calibri"/>
              </a:rPr>
              <a:t>.</a:t>
            </a:r>
          </a:p>
          <a:p>
            <a:pPr>
              <a:buFont typeface="Arial" panose="020B0604020202020204" pitchFamily="34" charset="0"/>
              <a:buChar char="•"/>
            </a:pP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computer of tablet per twee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OF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geprint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exemplaar</a:t>
            </a:r>
            <a:r>
              <a:rPr lang="en-GB" sz="1200" b="0" i="0" u="none" strike="noStrike" cap="none" dirty="0">
                <a:solidFill>
                  <a:schemeClr val="dk1"/>
                </a:solidFill>
                <a:effectLst/>
                <a:latin typeface="Calibri"/>
                <a:ea typeface="Calibri"/>
                <a:cs typeface="Calibri"/>
                <a:sym typeface="Calibri"/>
              </a:rPr>
              <a:t> van het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per </a:t>
            </a:r>
            <a:r>
              <a:rPr lang="en-GB" sz="1200" b="0" i="0" u="none" strike="noStrike" cap="none" dirty="0" err="1">
                <a:solidFill>
                  <a:schemeClr val="dk1"/>
                </a:solidFill>
                <a:effectLst/>
                <a:latin typeface="Calibri"/>
                <a:ea typeface="Calibri"/>
                <a:cs typeface="Calibri"/>
                <a:sym typeface="Calibri"/>
              </a:rPr>
              <a:t>leerling</a:t>
            </a:r>
            <a:r>
              <a:rPr lang="en-GB" sz="1200" b="0" i="0" u="none" strike="noStrike" cap="none" dirty="0">
                <a:solidFill>
                  <a:schemeClr val="dk1"/>
                </a:solidFill>
                <a:effectLst/>
                <a:latin typeface="Calibri"/>
                <a:ea typeface="Calibri"/>
                <a:cs typeface="Calibri"/>
                <a:sym typeface="Calibri"/>
              </a:rPr>
              <a:t>.</a:t>
            </a:r>
          </a:p>
          <a:p>
            <a:pPr>
              <a:buFont typeface="Arial" panose="020B0604020202020204" pitchFamily="34" charset="0"/>
              <a:buChar char="•"/>
            </a:pPr>
            <a:r>
              <a:rPr lang="en-GB" sz="1200" b="0" i="0" u="none" strike="noStrike" cap="none" dirty="0" err="1">
                <a:solidFill>
                  <a:schemeClr val="dk1"/>
                </a:solidFill>
                <a:effectLst/>
                <a:latin typeface="Calibri"/>
                <a:ea typeface="Calibri"/>
                <a:cs typeface="Calibri"/>
                <a:sym typeface="Calibri"/>
              </a:rPr>
              <a:t>Toegang</a:t>
            </a:r>
            <a:r>
              <a:rPr lang="en-GB" sz="1200" b="0" i="0" u="none" strike="noStrike" cap="none" dirty="0">
                <a:solidFill>
                  <a:schemeClr val="dk1"/>
                </a:solidFill>
                <a:effectLst/>
                <a:latin typeface="Calibri"/>
                <a:ea typeface="Calibri"/>
                <a:cs typeface="Calibri"/>
                <a:sym typeface="Calibri"/>
              </a:rPr>
              <a:t> tot internet voor elk </a:t>
            </a:r>
            <a:r>
              <a:rPr lang="en-GB" sz="1200" b="0" i="0" u="none" strike="noStrike" cap="none" dirty="0" err="1">
                <a:solidFill>
                  <a:schemeClr val="dk1"/>
                </a:solidFill>
                <a:effectLst/>
                <a:latin typeface="Calibri"/>
                <a:ea typeface="Calibri"/>
                <a:cs typeface="Calibri"/>
                <a:sym typeface="Calibri"/>
              </a:rPr>
              <a:t>tweetal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ook via de smartphone.</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Voorbereiding</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Neem de les </a:t>
            </a:r>
            <a:r>
              <a:rPr lang="en-GB" sz="1200" b="0" i="0" u="none" strike="noStrike" cap="none" dirty="0" err="1">
                <a:solidFill>
                  <a:schemeClr val="dk1"/>
                </a:solidFill>
                <a:effectLst/>
                <a:latin typeface="Calibri"/>
                <a:ea typeface="Calibri"/>
                <a:cs typeface="Calibri"/>
                <a:sym typeface="Calibri"/>
              </a:rPr>
              <a:t>goed</a:t>
            </a:r>
            <a:r>
              <a:rPr lang="en-GB" sz="1200" b="0" i="0" u="none" strike="noStrike" cap="none" dirty="0">
                <a:solidFill>
                  <a:schemeClr val="dk1"/>
                </a:solidFill>
                <a:effectLst/>
                <a:latin typeface="Calibri"/>
                <a:ea typeface="Calibri"/>
                <a:cs typeface="Calibri"/>
                <a:sym typeface="Calibri"/>
              </a:rPr>
              <a:t> door. In de </a:t>
            </a:r>
            <a:r>
              <a:rPr lang="en-GB" sz="1200" b="0" i="0" u="none" strike="noStrike" cap="none" dirty="0" err="1">
                <a:solidFill>
                  <a:schemeClr val="dk1"/>
                </a:solidFill>
                <a:effectLst/>
                <a:latin typeface="Calibri"/>
                <a:ea typeface="Calibri"/>
                <a:cs typeface="Calibri"/>
                <a:sym typeface="Calibri"/>
              </a:rPr>
              <a:t>notities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elke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staat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jou</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als</a:t>
            </a:r>
            <a:r>
              <a:rPr lang="en-GB" sz="1200" b="0" i="0" u="none" strike="noStrike" cap="none" dirty="0">
                <a:solidFill>
                  <a:schemeClr val="dk1"/>
                </a:solidFill>
                <a:effectLst/>
                <a:latin typeface="Calibri"/>
                <a:ea typeface="Calibri"/>
                <a:cs typeface="Calibri"/>
                <a:sym typeface="Calibri"/>
              </a:rPr>
              <a:t> docent </a:t>
            </a:r>
            <a:r>
              <a:rPr lang="en-GB" sz="1200" b="0" i="0" u="none" strike="noStrike" cap="none" dirty="0" err="1">
                <a:solidFill>
                  <a:schemeClr val="dk1"/>
                </a:solidFill>
                <a:effectLst/>
                <a:latin typeface="Calibri"/>
                <a:ea typeface="Calibri"/>
                <a:cs typeface="Calibri"/>
                <a:sym typeface="Calibri"/>
              </a:rPr>
              <a:t>beschreven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waar</a:t>
            </a:r>
            <a:r>
              <a:rPr lang="en-GB" sz="1200" b="0" i="0" u="none" strike="noStrike" cap="none" dirty="0">
                <a:solidFill>
                  <a:schemeClr val="dk1"/>
                </a:solidFill>
                <a:effectLst/>
                <a:latin typeface="Calibri"/>
                <a:ea typeface="Calibri"/>
                <a:cs typeface="Calibri"/>
                <a:sym typeface="Calibri"/>
              </a:rPr>
              <a:t> je op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letten</a:t>
            </a:r>
            <a:r>
              <a:rPr lang="en-GB" sz="1200" b="0" i="0" u="none" strike="noStrike" cap="none" dirty="0">
                <a:solidFill>
                  <a:schemeClr val="dk1"/>
                </a:solidFill>
                <a:effectLst/>
                <a:latin typeface="Calibri"/>
                <a:ea typeface="Calibri"/>
                <a:cs typeface="Calibri"/>
                <a:sym typeface="Calibri"/>
              </a:rPr>
              <a:t> en wat je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bespreken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Print de </a:t>
            </a:r>
            <a:r>
              <a:rPr lang="en-GB" sz="1200" b="0" i="0" u="none" strike="noStrike" cap="none" dirty="0" err="1">
                <a:solidFill>
                  <a:schemeClr val="dk1"/>
                </a:solidFill>
                <a:effectLst/>
                <a:latin typeface="Calibri"/>
                <a:ea typeface="Calibri"/>
                <a:cs typeface="Calibri"/>
                <a:sym typeface="Calibri"/>
              </a:rPr>
              <a:t>werkbladen</a:t>
            </a:r>
            <a:r>
              <a:rPr lang="en-GB" sz="1200" b="0" i="0" u="none" strike="noStrike" cap="none" dirty="0">
                <a:solidFill>
                  <a:schemeClr val="dk1"/>
                </a:solidFill>
                <a:effectLst/>
                <a:latin typeface="Calibri"/>
                <a:ea typeface="Calibri"/>
                <a:cs typeface="Calibri"/>
                <a:sym typeface="Calibri"/>
              </a:rPr>
              <a:t> voor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optioneel</a:t>
            </a:r>
            <a:r>
              <a:rPr lang="en-GB" sz="1200" b="0" i="0" u="none" strike="noStrike" cap="none" dirty="0">
                <a:solidFill>
                  <a:schemeClr val="dk1"/>
                </a:solidFill>
                <a:effectLst/>
                <a:latin typeface="Calibri"/>
                <a:ea typeface="Calibri"/>
                <a:cs typeface="Calibri"/>
                <a:sym typeface="Calibri"/>
              </a:rPr>
              <a:t>).</a:t>
            </a:r>
          </a:p>
          <a:p>
            <a:endParaRPr lang="en-GB" sz="1200" b="1" i="0" u="none" strike="noStrike" cap="none" dirty="0">
              <a:solidFill>
                <a:schemeClr val="dk1"/>
              </a:solidFill>
              <a:effectLst/>
              <a:latin typeface="Calibri"/>
              <a:ea typeface="Calibri"/>
              <a:cs typeface="Calibri"/>
              <a:sym typeface="Calibri"/>
            </a:endParaRPr>
          </a:p>
          <a:p>
            <a:r>
              <a:rPr lang="en-GB" sz="1200" b="1" i="0" u="none" strike="noStrike" cap="none" dirty="0">
                <a:solidFill>
                  <a:schemeClr val="dk1"/>
                </a:solidFill>
                <a:effectLst/>
                <a:latin typeface="Calibri"/>
                <a:ea typeface="Calibri"/>
                <a:cs typeface="Calibri"/>
                <a:sym typeface="Calibri"/>
              </a:rPr>
              <a:t>Extra </a:t>
            </a:r>
            <a:r>
              <a:rPr lang="en-GB" sz="1200" b="1" i="0" u="none" strike="noStrike" cap="none" dirty="0" err="1">
                <a:solidFill>
                  <a:schemeClr val="dk1"/>
                </a:solidFill>
                <a:effectLst/>
                <a:latin typeface="Calibri"/>
                <a:ea typeface="Calibri"/>
                <a:cs typeface="Calibri"/>
                <a:sym typeface="Calibri"/>
              </a:rPr>
              <a:t>informatie</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Uitgebreide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informatie</a:t>
            </a:r>
            <a:r>
              <a:rPr lang="en-GB" sz="1200" b="0" i="0" u="none" strike="noStrike" cap="none" dirty="0">
                <a:solidFill>
                  <a:schemeClr val="dk1"/>
                </a:solidFill>
                <a:effectLst/>
                <a:latin typeface="Calibri"/>
                <a:ea typeface="Calibri"/>
                <a:cs typeface="Calibri"/>
                <a:sym typeface="Calibri"/>
              </a:rPr>
              <a:t> is te </a:t>
            </a:r>
            <a:r>
              <a:rPr lang="en-GB" sz="1200" b="0" i="0" u="none" strike="noStrike" cap="none" dirty="0" err="1">
                <a:solidFill>
                  <a:schemeClr val="dk1"/>
                </a:solidFill>
                <a:effectLst/>
                <a:latin typeface="Calibri"/>
                <a:ea typeface="Calibri"/>
                <a:cs typeface="Calibri"/>
                <a:sym typeface="Calibri"/>
              </a:rPr>
              <a:t>vinden</a:t>
            </a:r>
            <a:r>
              <a:rPr lang="en-GB" sz="1200" b="0" i="0" u="none" strike="noStrike" cap="none" dirty="0">
                <a:solidFill>
                  <a:schemeClr val="dk1"/>
                </a:solidFill>
                <a:effectLst/>
                <a:latin typeface="Calibri"/>
                <a:ea typeface="Calibri"/>
                <a:cs typeface="Calibri"/>
                <a:sym typeface="Calibri"/>
              </a:rPr>
              <a:t> op de website </a:t>
            </a:r>
            <a:r>
              <a:rPr lang="en-GB" sz="1200" b="0" i="0" u="sng" strike="noStrike" cap="none" dirty="0">
                <a:solidFill>
                  <a:schemeClr val="dk1"/>
                </a:solidFill>
                <a:effectLst/>
                <a:latin typeface="Calibri"/>
                <a:ea typeface="Calibri"/>
                <a:cs typeface="Calibri"/>
                <a:sym typeface="Calibri"/>
              </a:rPr>
              <a:t>duo.nl</a:t>
            </a:r>
            <a:r>
              <a:rPr lang="en-GB" sz="1200" b="0" i="0" u="none" strike="noStrike" cap="none" dirty="0">
                <a:solidFill>
                  <a:schemeClr val="dk1"/>
                </a:solidFill>
                <a:effectLst/>
                <a:latin typeface="Calibri"/>
                <a:ea typeface="Calibri"/>
                <a:cs typeface="Calibri"/>
                <a:sym typeface="Calibri"/>
              </a:rPr>
              <a:t>. Via hyperlinks op het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meer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lezen</a:t>
            </a:r>
            <a:r>
              <a:rPr lang="en-GB" sz="1200" b="0" i="0" u="none" strike="noStrike" cap="none" dirty="0">
                <a:solidFill>
                  <a:schemeClr val="dk1"/>
                </a:solidFill>
                <a:effectLst/>
                <a:latin typeface="Calibri"/>
                <a:ea typeface="Calibri"/>
                <a:cs typeface="Calibri"/>
                <a:sym typeface="Calibri"/>
              </a:rPr>
              <a:t> over het </a:t>
            </a:r>
            <a:r>
              <a:rPr lang="en-GB" sz="1200" b="0" i="0" u="none" strike="noStrike" cap="none" dirty="0" err="1">
                <a:solidFill>
                  <a:schemeClr val="dk1"/>
                </a:solidFill>
                <a:effectLst/>
                <a:latin typeface="Calibri"/>
                <a:ea typeface="Calibri"/>
                <a:cs typeface="Calibri"/>
                <a:sym typeface="Calibri"/>
              </a:rPr>
              <a:t>besproken</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onderwerp</a:t>
            </a:r>
            <a:r>
              <a:rPr lang="en-GB" sz="1200" b="0"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dirty="0">
                <a:solidFill>
                  <a:schemeClr val="dk1"/>
                </a:solidFill>
                <a:effectLst/>
                <a:latin typeface="Calibri"/>
                <a:ea typeface="Calibri"/>
                <a:cs typeface="Calibri"/>
                <a:sym typeface="Calibri"/>
              </a:rPr>
              <a:t>TIP: </a:t>
            </a:r>
            <a:r>
              <a:rPr lang="en-GB" sz="1200" b="0" i="0" u="none" strike="noStrike" cap="none" dirty="0">
                <a:solidFill>
                  <a:schemeClr val="dk1"/>
                </a:solidFill>
                <a:effectLst/>
                <a:latin typeface="Calibri"/>
                <a:ea typeface="Calibri"/>
                <a:cs typeface="Calibri"/>
                <a:sym typeface="Calibri"/>
              </a:rPr>
              <a:t>In het </a:t>
            </a:r>
            <a:r>
              <a:rPr lang="en-GB" sz="1200" b="0" i="0" u="none" strike="noStrike" cap="none" dirty="0" err="1">
                <a:solidFill>
                  <a:schemeClr val="dk1"/>
                </a:solidFill>
                <a:effectLst/>
                <a:latin typeface="Calibri"/>
                <a:ea typeface="Calibri"/>
                <a:cs typeface="Calibri"/>
                <a:sym typeface="Calibri"/>
              </a:rPr>
              <a:t>voortgezet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onderwijs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scholieren</a:t>
            </a:r>
            <a:r>
              <a:rPr lang="en-GB" sz="1200" b="0" i="0" u="none" strike="noStrike" cap="none" dirty="0">
                <a:solidFill>
                  <a:schemeClr val="dk1"/>
                </a:solidFill>
                <a:effectLst/>
                <a:latin typeface="Calibri"/>
                <a:ea typeface="Calibri"/>
                <a:cs typeface="Calibri"/>
                <a:sym typeface="Calibri"/>
              </a:rPr>
              <a:t> van 18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ouder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recht</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tegemoetkoming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scholieren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Kijk</a:t>
            </a:r>
            <a:r>
              <a:rPr lang="en-GB" sz="1200" b="0" i="0" u="none" strike="noStrike" cap="none" dirty="0">
                <a:solidFill>
                  <a:schemeClr val="dk1"/>
                </a:solidFill>
                <a:effectLst/>
                <a:latin typeface="Calibri"/>
                <a:ea typeface="Calibri"/>
                <a:cs typeface="Calibri"/>
                <a:sym typeface="Calibri"/>
              </a:rPr>
              <a:t> voor </a:t>
            </a:r>
            <a:r>
              <a:rPr lang="en-GB" sz="1200" b="0" i="0" u="none" strike="noStrike" cap="none" dirty="0" err="1">
                <a:solidFill>
                  <a:schemeClr val="dk1"/>
                </a:solidFill>
                <a:effectLst/>
                <a:latin typeface="Calibri"/>
                <a:ea typeface="Calibri"/>
                <a:cs typeface="Calibri"/>
                <a:sym typeface="Calibri"/>
              </a:rPr>
              <a:t>meer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informatie</a:t>
            </a:r>
            <a:r>
              <a:rPr lang="en-GB" sz="1200" b="0" i="0" u="none" strike="noStrike" cap="none" dirty="0">
                <a:solidFill>
                  <a:schemeClr val="dk1"/>
                </a:solidFill>
                <a:effectLst/>
                <a:latin typeface="Calibri"/>
                <a:ea typeface="Calibri"/>
                <a:cs typeface="Calibri"/>
                <a:sym typeface="Calibri"/>
              </a:rPr>
              <a:t> op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err="1">
                <a:solidFill>
                  <a:schemeClr val="dk1"/>
                </a:solidFill>
                <a:effectLst/>
                <a:latin typeface="Calibri"/>
                <a:ea typeface="Calibri"/>
                <a:cs typeface="Calibri"/>
                <a:sym typeface="Calibri"/>
              </a:rPr>
              <a:t>duo.nl</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/53mzp7pn</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a:solidFill>
                  <a:schemeClr val="dk1"/>
                </a:solidFill>
                <a:effectLst/>
                <a:latin typeface="Calibri"/>
                <a:ea typeface="Calibri"/>
                <a:cs typeface="Calibri"/>
                <a:sym typeface="Calibri"/>
              </a:rPr>
              <a:t>Wat </a:t>
            </a:r>
            <a:r>
              <a:rPr lang="en-GB" sz="1200" b="1" i="0" u="none" strike="noStrike" cap="none" dirty="0" err="1">
                <a:solidFill>
                  <a:schemeClr val="dk1"/>
                </a:solidFill>
                <a:effectLst/>
                <a:latin typeface="Calibri"/>
                <a:ea typeface="Calibri"/>
                <a:cs typeface="Calibri"/>
                <a:sym typeface="Calibri"/>
              </a:rPr>
              <a:t>moet</a:t>
            </a:r>
            <a:r>
              <a:rPr lang="en-GB" sz="1200" b="1" i="0" u="none" strike="noStrike" cap="none" dirty="0">
                <a:solidFill>
                  <a:schemeClr val="dk1"/>
                </a:solidFill>
                <a:effectLst/>
                <a:latin typeface="Calibri"/>
                <a:ea typeface="Calibri"/>
                <a:cs typeface="Calibri"/>
                <a:sym typeface="Calibri"/>
              </a:rPr>
              <a:t> je </a:t>
            </a:r>
            <a:r>
              <a:rPr lang="en-GB" sz="1200" b="1" i="0" u="none" strike="noStrike" cap="none" dirty="0" err="1">
                <a:solidFill>
                  <a:schemeClr val="dk1"/>
                </a:solidFill>
                <a:effectLst/>
                <a:latin typeface="Calibri"/>
                <a:ea typeface="Calibri"/>
                <a:cs typeface="Calibri"/>
                <a:sym typeface="Calibri"/>
              </a:rPr>
              <a:t>doen</a:t>
            </a:r>
            <a:r>
              <a:rPr lang="en-GB" sz="1200" b="1" i="0" u="none" strike="noStrike" cap="none" dirty="0">
                <a:solidFill>
                  <a:schemeClr val="dk1"/>
                </a:solidFill>
                <a:effectLst/>
                <a:latin typeface="Calibri"/>
                <a:ea typeface="Calibri"/>
                <a:cs typeface="Calibri"/>
                <a:sym typeface="Calibri"/>
              </a:rPr>
              <a:t>?</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1. 	</a:t>
            </a:r>
            <a:r>
              <a:rPr lang="en-GB" sz="1200" b="0" i="0" u="none" strike="noStrike" cap="none" dirty="0" err="1">
                <a:solidFill>
                  <a:schemeClr val="dk1"/>
                </a:solidFill>
                <a:effectLst/>
                <a:latin typeface="Calibri"/>
                <a:ea typeface="Calibri"/>
                <a:cs typeface="Calibri"/>
                <a:sym typeface="Calibri"/>
              </a:rPr>
              <a:t>Vertel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deze</a:t>
            </a:r>
            <a:r>
              <a:rPr lang="en-GB" sz="1200" b="0" i="0" u="none" strike="noStrike" cap="none" dirty="0">
                <a:solidFill>
                  <a:schemeClr val="dk1"/>
                </a:solidFill>
                <a:effectLst/>
                <a:latin typeface="Calibri"/>
                <a:ea typeface="Calibri"/>
                <a:cs typeface="Calibri"/>
                <a:sym typeface="Calibri"/>
              </a:rPr>
              <a:t> les </a:t>
            </a:r>
            <a:r>
              <a:rPr lang="en-GB" sz="1200" b="0" i="0" u="none" strike="noStrike" cap="none" dirty="0" err="1">
                <a:solidFill>
                  <a:schemeClr val="dk1"/>
                </a:solidFill>
                <a:effectLst/>
                <a:latin typeface="Calibri"/>
                <a:ea typeface="Calibri"/>
                <a:cs typeface="Calibri"/>
                <a:sym typeface="Calibri"/>
              </a:rPr>
              <a:t>gaat</a:t>
            </a:r>
            <a:r>
              <a:rPr lang="en-GB" sz="1200" b="0" i="0" u="none" strike="noStrike" cap="none" dirty="0">
                <a:solidFill>
                  <a:schemeClr val="dk1"/>
                </a:solidFill>
                <a:effectLst/>
                <a:latin typeface="Calibri"/>
                <a:ea typeface="Calibri"/>
                <a:cs typeface="Calibri"/>
                <a:sym typeface="Calibri"/>
              </a:rPr>
              <a:t> over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voor het </a:t>
            </a:r>
            <a:r>
              <a:rPr lang="en-GB" sz="1200" b="0" i="0" u="none" strike="noStrike" cap="none" dirty="0" err="1">
                <a:solidFill>
                  <a:schemeClr val="dk1"/>
                </a:solidFill>
                <a:effectLst/>
                <a:latin typeface="Calibri"/>
                <a:ea typeface="Calibri"/>
                <a:cs typeface="Calibri"/>
                <a:sym typeface="Calibri"/>
              </a:rPr>
              <a:t>hoger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onderwijs</a:t>
            </a:r>
            <a:r>
              <a:rPr lang="en-GB" sz="1200" b="0" i="0" u="none" strike="noStrike" cap="none" dirty="0">
                <a:solidFill>
                  <a:schemeClr val="dk1"/>
                </a:solidFill>
                <a:effectLst/>
                <a:latin typeface="Calibri"/>
                <a:ea typeface="Calibri"/>
                <a:cs typeface="Calibri"/>
                <a:sym typeface="Calibri"/>
              </a:rPr>
              <a:t> (2 min).</a:t>
            </a:r>
          </a:p>
          <a:p>
            <a:r>
              <a:rPr lang="en-GB" sz="1200" b="0" i="0" u="none" strike="noStrike" cap="none" dirty="0">
                <a:solidFill>
                  <a:schemeClr val="dk1"/>
                </a:solidFill>
                <a:effectLst/>
                <a:latin typeface="Calibri"/>
                <a:ea typeface="Calibri"/>
                <a:cs typeface="Calibri"/>
                <a:sym typeface="Calibri"/>
              </a:rPr>
              <a:t>2.   </a:t>
            </a:r>
            <a:r>
              <a:rPr lang="en-GB" sz="1200" b="0" i="0" u="none" strike="noStrike" cap="none" dirty="0" err="1">
                <a:solidFill>
                  <a:schemeClr val="dk1"/>
                </a:solidFill>
                <a:effectLst/>
                <a:latin typeface="Calibri"/>
                <a:ea typeface="Calibri"/>
                <a:cs typeface="Calibri"/>
                <a:sym typeface="Calibri"/>
              </a:rPr>
              <a:t>Prikkel</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quizvragen</a:t>
            </a:r>
            <a:r>
              <a:rPr lang="en-GB" sz="1200" b="0" i="0" u="none" strike="noStrike" cap="none" dirty="0">
                <a:solidFill>
                  <a:schemeClr val="dk1"/>
                </a:solidFill>
                <a:effectLst/>
                <a:latin typeface="Calibri"/>
                <a:ea typeface="Calibri"/>
                <a:cs typeface="Calibri"/>
                <a:sym typeface="Calibri"/>
              </a:rPr>
              <a:t> (5 min).</a:t>
            </a:r>
          </a:p>
          <a:p>
            <a:r>
              <a:rPr lang="en-GB" sz="1200" b="0" i="0" u="none" strike="noStrike" cap="none" dirty="0">
                <a:solidFill>
                  <a:schemeClr val="dk1"/>
                </a:solidFill>
                <a:effectLst/>
                <a:latin typeface="Calibri"/>
                <a:ea typeface="Calibri"/>
                <a:cs typeface="Calibri"/>
                <a:sym typeface="Calibri"/>
              </a:rPr>
              <a:t>3.  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leerdoelen</a:t>
            </a:r>
            <a:r>
              <a:rPr lang="en-GB" sz="1200" b="0" i="0" u="none" strike="noStrike" cap="none" dirty="0">
                <a:solidFill>
                  <a:schemeClr val="dk1"/>
                </a:solidFill>
                <a:effectLst/>
                <a:latin typeface="Calibri"/>
                <a:ea typeface="Calibri"/>
                <a:cs typeface="Calibri"/>
                <a:sym typeface="Calibri"/>
              </a:rPr>
              <a:t> (2 min).</a:t>
            </a:r>
          </a:p>
          <a:p>
            <a:r>
              <a:rPr lang="en-GB" sz="1200" b="0" i="0" u="none" strike="noStrike" cap="none" dirty="0">
                <a:solidFill>
                  <a:schemeClr val="dk1"/>
                </a:solidFill>
                <a:effectLst/>
                <a:latin typeface="Calibri"/>
                <a:ea typeface="Calibri"/>
                <a:cs typeface="Calibri"/>
                <a:sym typeface="Calibri"/>
              </a:rPr>
              <a:t>4.   Laat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introductiefilmpje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zien</a:t>
            </a:r>
            <a:r>
              <a:rPr lang="en-GB" sz="1200" b="0" i="0" u="none" strike="noStrike" cap="none" dirty="0">
                <a:solidFill>
                  <a:schemeClr val="dk1"/>
                </a:solidFill>
                <a:effectLst/>
                <a:latin typeface="Calibri"/>
                <a:ea typeface="Calibri"/>
                <a:cs typeface="Calibri"/>
                <a:sym typeface="Calibri"/>
              </a:rPr>
              <a:t> over wat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is (5 min). </a:t>
            </a:r>
          </a:p>
          <a:p>
            <a:r>
              <a:rPr lang="en-GB" sz="1200" b="0" i="0" u="none" strike="noStrike" cap="none" dirty="0">
                <a:solidFill>
                  <a:schemeClr val="dk1"/>
                </a:solidFill>
                <a:effectLst/>
                <a:latin typeface="Calibri"/>
                <a:ea typeface="Calibri"/>
                <a:cs typeface="Calibri"/>
                <a:sym typeface="Calibri"/>
              </a:rPr>
              <a:t>5.   Laat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de slag </a:t>
            </a:r>
            <a:r>
              <a:rPr lang="en-GB" sz="1200" b="0" i="0" u="none" strike="noStrike" cap="none" dirty="0" err="1">
                <a:solidFill>
                  <a:schemeClr val="dk1"/>
                </a:solidFill>
                <a:effectLst/>
                <a:latin typeface="Calibri"/>
                <a:ea typeface="Calibri"/>
                <a:cs typeface="Calibri"/>
                <a:sym typeface="Calibri"/>
              </a:rPr>
              <a:t>gaan</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1 (8 min).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daarna</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(5 min).</a:t>
            </a:r>
          </a:p>
          <a:p>
            <a:r>
              <a:rPr lang="en-GB" sz="1200" b="0" i="0" u="none" strike="noStrike" cap="none" dirty="0">
                <a:solidFill>
                  <a:schemeClr val="dk1"/>
                </a:solidFill>
                <a:effectLst/>
                <a:latin typeface="Calibri"/>
                <a:ea typeface="Calibri"/>
                <a:cs typeface="Calibri"/>
                <a:sym typeface="Calibri"/>
              </a:rPr>
              <a:t>6.   Laat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de slag </a:t>
            </a:r>
            <a:r>
              <a:rPr lang="en-GB" sz="1200" b="0" i="0" u="none" strike="noStrike" cap="none" dirty="0" err="1">
                <a:solidFill>
                  <a:schemeClr val="dk1"/>
                </a:solidFill>
                <a:effectLst/>
                <a:latin typeface="Calibri"/>
                <a:ea typeface="Calibri"/>
                <a:cs typeface="Calibri"/>
                <a:sym typeface="Calibri"/>
              </a:rPr>
              <a:t>gaan</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2 (8 min).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daarna</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(5 min).</a:t>
            </a:r>
          </a:p>
          <a:p>
            <a:r>
              <a:rPr lang="en-GB" sz="1200" b="0" i="0" u="none" strike="noStrike" cap="none" dirty="0">
                <a:solidFill>
                  <a:schemeClr val="dk1"/>
                </a:solidFill>
                <a:effectLst/>
                <a:latin typeface="Calibri"/>
                <a:ea typeface="Calibri"/>
                <a:cs typeface="Calibri"/>
                <a:sym typeface="Calibri"/>
              </a:rPr>
              <a:t>7.   Laat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de slag </a:t>
            </a:r>
            <a:r>
              <a:rPr lang="en-GB" sz="1200" b="0" i="0" u="none" strike="noStrike" cap="none" dirty="0" err="1">
                <a:solidFill>
                  <a:schemeClr val="dk1"/>
                </a:solidFill>
                <a:effectLst/>
                <a:latin typeface="Calibri"/>
                <a:ea typeface="Calibri"/>
                <a:cs typeface="Calibri"/>
                <a:sym typeface="Calibri"/>
              </a:rPr>
              <a:t>gaan</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3 (5 min).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daarna</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(5 min). </a:t>
            </a:r>
          </a:p>
          <a:p>
            <a:r>
              <a:rPr lang="en-GB" sz="1200" b="0" i="0" u="none" strike="noStrike" cap="none" dirty="0">
                <a:solidFill>
                  <a:schemeClr val="dk1"/>
                </a:solidFill>
                <a:effectLst/>
                <a:latin typeface="Calibri"/>
                <a:ea typeface="Calibri"/>
                <a:cs typeface="Calibri"/>
                <a:sym typeface="Calibri"/>
              </a:rPr>
              <a:t>8.   </a:t>
            </a:r>
            <a:r>
              <a:rPr lang="nl-NL" sz="1200" dirty="0">
                <a:solidFill>
                  <a:srgbClr val="000000"/>
                </a:solidFill>
                <a:latin typeface="Segoe UI" panose="020B0502040204020203" pitchFamily="34" charset="0"/>
              </a:rPr>
              <a:t>Laat het filmpje zien.</a:t>
            </a:r>
            <a:r>
              <a:rPr lang="en-GB" sz="1000" b="0" i="0" u="none" strike="noStrike" cap="none" dirty="0">
                <a:solidFill>
                  <a:schemeClr val="dk1"/>
                </a:solidFill>
                <a:effectLst/>
                <a:latin typeface="Calibri"/>
                <a:ea typeface="Calibri"/>
                <a:cs typeface="Calibri"/>
                <a:sym typeface="Calibri"/>
              </a:rPr>
              <a:t> </a:t>
            </a:r>
            <a:r>
              <a:rPr lang="nl-NL" sz="1800" dirty="0">
                <a:solidFill>
                  <a:srgbClr val="000000"/>
                </a:solidFill>
                <a:latin typeface="Segoe UI" panose="020B0502040204020203" pitchFamily="34" charset="0"/>
              </a:rPr>
              <a:t>Studiefinanciering en rente. Hoe werkt het? </a:t>
            </a:r>
            <a:r>
              <a:rPr lang="en-GB" sz="1200" b="0" i="0" u="none" strike="noStrike" cap="none" dirty="0">
                <a:solidFill>
                  <a:schemeClr val="dk1"/>
                </a:solidFill>
                <a:effectLst/>
                <a:latin typeface="Calibri"/>
                <a:ea typeface="Calibri"/>
                <a:cs typeface="Calibri"/>
                <a:sym typeface="Calibri"/>
              </a:rPr>
              <a:t>(5 min) </a:t>
            </a:r>
          </a:p>
          <a:p>
            <a:r>
              <a:rPr lang="en-GB" sz="1200" b="0" i="0" u="none" strike="noStrike" cap="none" dirty="0">
                <a:solidFill>
                  <a:schemeClr val="dk1"/>
                </a:solidFill>
                <a:effectLst/>
                <a:latin typeface="Calibri"/>
                <a:ea typeface="Calibri"/>
                <a:cs typeface="Calibri"/>
                <a:sym typeface="Calibri"/>
              </a:rPr>
              <a:t>9.  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het aanvragen van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via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 (3 min)</a:t>
            </a:r>
          </a:p>
          <a:p>
            <a:r>
              <a:rPr lang="en-GB" sz="1200" b="0" i="0" u="none" strike="noStrike" cap="none" dirty="0">
                <a:solidFill>
                  <a:schemeClr val="dk1"/>
                </a:solidFill>
                <a:effectLst/>
                <a:latin typeface="Calibri"/>
                <a:ea typeface="Calibri"/>
                <a:cs typeface="Calibri"/>
                <a:sym typeface="Calibri"/>
              </a:rPr>
              <a:t>10. Sluit </a:t>
            </a:r>
            <a:r>
              <a:rPr lang="en-GB" sz="1200" b="0" i="0" u="none" strike="noStrike" cap="none" dirty="0" err="1">
                <a:solidFill>
                  <a:schemeClr val="dk1"/>
                </a:solidFill>
                <a:effectLst/>
                <a:latin typeface="Calibri"/>
                <a:ea typeface="Calibri"/>
                <a:cs typeface="Calibri"/>
                <a:sym typeface="Calibri"/>
              </a:rPr>
              <a:t>af</a:t>
            </a:r>
            <a:r>
              <a:rPr lang="en-GB" sz="1200" b="0" i="0" u="none" strike="noStrike" cap="none" dirty="0">
                <a:solidFill>
                  <a:schemeClr val="dk1"/>
                </a:solidFill>
                <a:effectLst/>
                <a:latin typeface="Calibri"/>
                <a:ea typeface="Calibri"/>
                <a:cs typeface="Calibri"/>
                <a:sym typeface="Calibri"/>
              </a:rPr>
              <a:t> met de </a:t>
            </a:r>
            <a:r>
              <a:rPr lang="en-GB" sz="1200" b="0" i="0" u="none" strike="noStrike" cap="none" dirty="0" err="1">
                <a:solidFill>
                  <a:schemeClr val="dk1"/>
                </a:solidFill>
                <a:effectLst/>
                <a:latin typeface="Calibri"/>
                <a:ea typeface="Calibri"/>
                <a:cs typeface="Calibri"/>
                <a:sym typeface="Calibri"/>
              </a:rPr>
              <a:t>korte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op het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over de </a:t>
            </a:r>
            <a:r>
              <a:rPr lang="en-GB" sz="1200" b="0" i="0" u="none" strike="noStrike" cap="none" dirty="0" err="1">
                <a:solidFill>
                  <a:schemeClr val="dk1"/>
                </a:solidFill>
                <a:effectLst/>
                <a:latin typeface="Calibri"/>
                <a:ea typeface="Calibri"/>
                <a:cs typeface="Calibri"/>
                <a:sym typeface="Calibri"/>
              </a:rPr>
              <a:t>volgorde</a:t>
            </a:r>
            <a:r>
              <a:rPr lang="en-GB" sz="1200" b="0" i="0" u="none" strike="noStrike" cap="none" dirty="0">
                <a:solidFill>
                  <a:schemeClr val="dk1"/>
                </a:solidFill>
                <a:effectLst/>
                <a:latin typeface="Calibri"/>
                <a:ea typeface="Calibri"/>
                <a:cs typeface="Calibri"/>
                <a:sym typeface="Calibri"/>
              </a:rPr>
              <a:t> van aanvragen van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reflecteer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kort</a:t>
            </a:r>
            <a:r>
              <a:rPr lang="en-GB" sz="1200" b="0" i="0" u="none" strike="noStrike" cap="none" dirty="0">
                <a:solidFill>
                  <a:schemeClr val="dk1"/>
                </a:solidFill>
                <a:effectLst/>
                <a:latin typeface="Calibri"/>
                <a:ea typeface="Calibri"/>
                <a:cs typeface="Calibri"/>
                <a:sym typeface="Calibri"/>
              </a:rPr>
              <a:t> op de les (5 min). </a:t>
            </a:r>
          </a:p>
          <a:p>
            <a:endParaRPr lang="nl-NL" dirty="0">
              <a:latin typeface="RijksoverheidSansHeadingTT" panose="020B0503040202060203"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15306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20</a:t>
            </a:fld>
            <a:endParaRPr lang="nl-NL"/>
          </a:p>
        </p:txBody>
      </p:sp>
    </p:spTree>
    <p:extLst>
      <p:ext uri="{BB962C8B-B14F-4D97-AF65-F5344CB8AC3E}">
        <p14:creationId xmlns:p14="http://schemas.microsoft.com/office/powerpoint/2010/main" val="198161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21</a:t>
            </a:fld>
            <a:endParaRPr lang="nl-NL"/>
          </a:p>
        </p:txBody>
      </p:sp>
    </p:spTree>
    <p:extLst>
      <p:ext uri="{BB962C8B-B14F-4D97-AF65-F5344CB8AC3E}">
        <p14:creationId xmlns:p14="http://schemas.microsoft.com/office/powerpoint/2010/main" val="101504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65626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23</a:t>
            </a:fld>
            <a:endParaRPr lang="nl-NL"/>
          </a:p>
        </p:txBody>
      </p:sp>
    </p:spTree>
    <p:extLst>
      <p:ext uri="{BB962C8B-B14F-4D97-AF65-F5344CB8AC3E}">
        <p14:creationId xmlns:p14="http://schemas.microsoft.com/office/powerpoint/2010/main" val="262151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solidFill>
                  <a:srgbClr val="01689B"/>
                </a:solidFill>
                <a:effectLst/>
                <a:latin typeface="RijksoverheidSansText" panose="020B0503040202060203" pitchFamily="34" charset="77"/>
              </a:rPr>
              <a:t>Stellingen</a:t>
            </a:r>
            <a:r>
              <a:rPr lang="en-GB" b="1" dirty="0">
                <a:solidFill>
                  <a:srgbClr val="01689B"/>
                </a:solidFill>
                <a:effectLst/>
                <a:latin typeface="RijksoverheidSansText" panose="020B0503040202060203" pitchFamily="34" charset="77"/>
              </a:rPr>
              <a:t> (5 </a:t>
            </a:r>
            <a:r>
              <a:rPr lang="en-GB" b="1" dirty="0" err="1">
                <a:solidFill>
                  <a:srgbClr val="01689B"/>
                </a:solidFill>
                <a:effectLst/>
                <a:latin typeface="RijksoverheidSansText" panose="020B0503040202060203" pitchFamily="34" charset="77"/>
              </a:rPr>
              <a:t>minuten</a:t>
            </a:r>
            <a:r>
              <a:rPr lang="en-GB" b="1" dirty="0">
                <a:solidFill>
                  <a:srgbClr val="01689B"/>
                </a:solidFill>
                <a:effectLst/>
                <a:latin typeface="RijksoverheidSansText" panose="020B0503040202060203" pitchFamily="34" charset="77"/>
              </a:rPr>
              <a:t>)</a:t>
            </a:r>
          </a:p>
          <a:p>
            <a:br>
              <a:rPr lang="en-GB" dirty="0">
                <a:effectLst/>
                <a:latin typeface="RijksoverheidSerif" panose="02000506060000020004" pitchFamily="2" charset="77"/>
              </a:rPr>
            </a:br>
            <a:r>
              <a:rPr lang="en-GB" b="1" dirty="0">
                <a:effectLst/>
                <a:latin typeface="RijksoverheidSerif" panose="02000506060000020004" pitchFamily="2" charset="77"/>
              </a:rPr>
              <a:t>→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beantwoorden</a:t>
            </a:r>
            <a:r>
              <a:rPr lang="en-GB" dirty="0">
                <a:effectLst/>
                <a:latin typeface="RijksoverheidSerif" panose="02000506060000020004" pitchFamily="2" charset="77"/>
              </a:rPr>
              <a:t> </a:t>
            </a:r>
            <a:r>
              <a:rPr lang="en-GB" dirty="0" err="1">
                <a:effectLst/>
                <a:latin typeface="RijksoverheidSerif" panose="02000506060000020004" pitchFamily="2" charset="77"/>
              </a:rPr>
              <a:t>drie</a:t>
            </a:r>
            <a:r>
              <a:rPr lang="en-GB" dirty="0">
                <a:effectLst/>
                <a:latin typeface="RijksoverheidSerif" panose="02000506060000020004" pitchFamily="2" charset="77"/>
              </a:rPr>
              <a:t> </a:t>
            </a:r>
            <a:r>
              <a:rPr lang="en-GB" dirty="0" err="1">
                <a:effectLst/>
                <a:latin typeface="RijksoverheidSerif" panose="02000506060000020004" pitchFamily="2" charset="77"/>
              </a:rPr>
              <a:t>stellingen</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 </a:t>
            </a:r>
            <a:r>
              <a:rPr lang="en-GB" dirty="0" err="1">
                <a:effectLst/>
                <a:latin typeface="RijksoverheidSerif" panose="02000506060000020004" pitchFamily="2" charset="77"/>
              </a:rPr>
              <a:t>en</a:t>
            </a:r>
            <a:r>
              <a:rPr lang="en-GB" dirty="0">
                <a:effectLst/>
                <a:latin typeface="RijksoverheidSerif" panose="02000506060000020004" pitchFamily="2" charset="77"/>
              </a:rPr>
              <a:t> </a:t>
            </a:r>
            <a:r>
              <a:rPr lang="en-GB" dirty="0" err="1">
                <a:effectLst/>
                <a:latin typeface="RijksoverheidSerif" panose="02000506060000020004" pitchFamily="2" charset="77"/>
              </a:rPr>
              <a:t>rente</a:t>
            </a:r>
            <a:r>
              <a:rPr lang="en-GB" dirty="0">
                <a:effectLst/>
                <a:latin typeface="RijksoverheidSerif" panose="02000506060000020004" pitchFamily="2" charset="77"/>
              </a:rPr>
              <a:t>. De </a:t>
            </a:r>
            <a:r>
              <a:rPr lang="en-GB" dirty="0" err="1">
                <a:effectLst/>
                <a:latin typeface="RijksoverheidSerif" panose="02000506060000020004" pitchFamily="2" charset="77"/>
              </a:rPr>
              <a:t>studenten</a:t>
            </a:r>
            <a:r>
              <a:rPr lang="en-GB" dirty="0">
                <a:effectLst/>
                <a:latin typeface="RijksoverheidSerif" panose="02000506060000020004" pitchFamily="2" charset="77"/>
              </a:rPr>
              <a:t> </a:t>
            </a:r>
            <a:r>
              <a:rPr lang="en-GB" dirty="0" err="1">
                <a:effectLst/>
                <a:latin typeface="RijksoverheidSerif" panose="02000506060000020004" pitchFamily="2" charset="77"/>
              </a:rPr>
              <a:t>antwoorden</a:t>
            </a:r>
            <a:r>
              <a:rPr lang="en-GB" dirty="0">
                <a:effectLst/>
                <a:latin typeface="RijksoverheidSerif" panose="02000506060000020004" pitchFamily="2" charset="77"/>
              </a:rPr>
              <a:t> met ‘</a:t>
            </a:r>
            <a:r>
              <a:rPr lang="en-GB" dirty="0" err="1">
                <a:effectLst/>
                <a:latin typeface="RijksoverheidSerif" panose="02000506060000020004" pitchFamily="2" charset="77"/>
              </a:rPr>
              <a:t>waar</a:t>
            </a:r>
            <a:r>
              <a:rPr lang="en-GB" dirty="0">
                <a:effectLst/>
                <a:latin typeface="RijksoverheidSerif" panose="02000506060000020004" pitchFamily="2" charset="77"/>
              </a:rPr>
              <a:t>’ of ‘</a:t>
            </a:r>
            <a:r>
              <a:rPr lang="en-GB" dirty="0" err="1">
                <a:effectLst/>
                <a:latin typeface="RijksoverheidSerif" panose="02000506060000020004" pitchFamily="2" charset="77"/>
              </a:rPr>
              <a:t>niet</a:t>
            </a:r>
            <a:r>
              <a:rPr lang="en-GB" dirty="0">
                <a:effectLst/>
                <a:latin typeface="RijksoverheidSerif" panose="02000506060000020004" pitchFamily="2" charset="77"/>
              </a:rPr>
              <a:t> </a:t>
            </a:r>
            <a:r>
              <a:rPr lang="en-GB" dirty="0" err="1">
                <a:effectLst/>
                <a:latin typeface="RijksoverheidSerif" panose="02000506060000020004" pitchFamily="2" charset="77"/>
              </a:rPr>
              <a:t>waar</a:t>
            </a:r>
            <a:r>
              <a:rPr lang="en-GB" dirty="0">
                <a:effectLst/>
                <a:latin typeface="RijksoverheidSerif" panose="02000506060000020004" pitchFamily="2" charset="77"/>
              </a:rPr>
              <a:t>’. Zo </a:t>
            </a:r>
            <a:r>
              <a:rPr lang="en-GB" dirty="0" err="1">
                <a:effectLst/>
                <a:latin typeface="RijksoverheidSerif" panose="02000506060000020004" pitchFamily="2" charset="77"/>
              </a:rPr>
              <a:t>wordt</a:t>
            </a:r>
            <a:r>
              <a:rPr lang="en-GB" dirty="0">
                <a:effectLst/>
                <a:latin typeface="RijksoverheidSerif" panose="02000506060000020004" pitchFamily="2" charset="77"/>
              </a:rPr>
              <a:t> </a:t>
            </a:r>
            <a:r>
              <a:rPr lang="en-GB" dirty="0" err="1">
                <a:effectLst/>
                <a:latin typeface="RijksoverheidSerif" panose="02000506060000020004" pitchFamily="2" charset="77"/>
              </a:rPr>
              <a:t>duidelijk</a:t>
            </a:r>
            <a:r>
              <a:rPr lang="en-GB" dirty="0">
                <a:effectLst/>
                <a:latin typeface="RijksoverheidSerif" panose="02000506060000020004" pitchFamily="2" charset="77"/>
              </a:rPr>
              <a:t> wat de student al </a:t>
            </a:r>
            <a:r>
              <a:rPr lang="en-GB" dirty="0" err="1">
                <a:effectLst/>
                <a:latin typeface="RijksoverheidSerif" panose="02000506060000020004" pitchFamily="2" charset="77"/>
              </a:rPr>
              <a:t>weet</a:t>
            </a:r>
            <a:r>
              <a:rPr lang="en-GB" dirty="0">
                <a:effectLst/>
                <a:latin typeface="RijksoverheidSerif" panose="02000506060000020004" pitchFamily="2" charset="77"/>
              </a:rPr>
              <a:t> over </a:t>
            </a:r>
            <a:r>
              <a:rPr lang="en-GB" dirty="0" err="1">
                <a:effectLst/>
                <a:latin typeface="RijksoverheidSerif" panose="02000506060000020004" pitchFamily="2" charset="77"/>
              </a:rPr>
              <a:t>studiefinanciering</a:t>
            </a:r>
            <a:r>
              <a:rPr lang="en-GB" dirty="0">
                <a:effectLst/>
                <a:latin typeface="RijksoverheidSerif" panose="02000506060000020004" pitchFamily="2" charset="77"/>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274946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Studiefinanciering</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aanvragen</a:t>
            </a:r>
            <a:r>
              <a:rPr lang="en-GB" sz="1200" b="1" i="0" u="none" strike="noStrike" cap="none" dirty="0">
                <a:solidFill>
                  <a:schemeClr val="dk1"/>
                </a:solidFill>
                <a:effectLst/>
                <a:latin typeface="Calibri"/>
                <a:ea typeface="Calibri"/>
                <a:cs typeface="Calibri"/>
                <a:sym typeface="Calibri"/>
              </a:rPr>
              <a:t> via </a:t>
            </a:r>
            <a:r>
              <a:rPr lang="en-GB" sz="1200" b="1" i="0" u="none" strike="noStrike" cap="none" dirty="0" err="1">
                <a:solidFill>
                  <a:schemeClr val="dk1"/>
                </a:solidFill>
                <a:effectLst/>
                <a:latin typeface="Calibri"/>
                <a:ea typeface="Calibri"/>
                <a:cs typeface="Calibri"/>
                <a:sym typeface="Calibri"/>
              </a:rPr>
              <a:t>Mijn</a:t>
            </a:r>
            <a:r>
              <a:rPr lang="en-GB" sz="1200" b="1" i="0" u="none" strike="noStrike" cap="none" dirty="0">
                <a:solidFill>
                  <a:schemeClr val="dk1"/>
                </a:solidFill>
                <a:effectLst/>
                <a:latin typeface="Calibri"/>
                <a:ea typeface="Calibri"/>
                <a:cs typeface="Calibri"/>
                <a:sym typeface="Calibri"/>
              </a:rPr>
              <a:t> DUO (5 </a:t>
            </a:r>
            <a:r>
              <a:rPr lang="en-GB" sz="1200" b="1" i="0" u="none" strike="noStrike" cap="none" dirty="0" err="1">
                <a:solidFill>
                  <a:schemeClr val="dk1"/>
                </a:solidFill>
                <a:effectLst/>
                <a:latin typeface="Calibri"/>
                <a:ea typeface="Calibri"/>
                <a:cs typeface="Calibri"/>
                <a:sym typeface="Calibri"/>
              </a:rPr>
              <a:t>minuten</a:t>
            </a:r>
            <a:r>
              <a:rPr lang="en-GB" sz="1200" b="1"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Leg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Alles</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maken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heeft</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regel je online in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 </a:t>
            </a:r>
            <a:r>
              <a:rPr lang="en-GB" sz="1200" b="0" i="0" u="none" strike="noStrike" cap="none" dirty="0" err="1">
                <a:solidFill>
                  <a:schemeClr val="dk1"/>
                </a:solidFill>
                <a:effectLst/>
                <a:latin typeface="Calibri"/>
                <a:ea typeface="Calibri"/>
                <a:cs typeface="Calibri"/>
                <a:sym typeface="Calibri"/>
              </a:rPr>
              <a:t>zoals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aanvragen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wijzigen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stopzetten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raadplegen</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gaat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 </a:t>
            </a:r>
            <a:r>
              <a:rPr lang="en-GB" sz="1200" b="0" i="0" u="none" strike="noStrike" cap="none" dirty="0" err="1">
                <a:solidFill>
                  <a:schemeClr val="dk1"/>
                </a:solidFill>
                <a:effectLst/>
                <a:latin typeface="Calibri"/>
                <a:ea typeface="Calibri"/>
                <a:cs typeface="Calibri"/>
                <a:sym typeface="Calibri"/>
              </a:rPr>
              <a:t>vaak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gebruiken</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filmpje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zie</a:t>
            </a:r>
            <a:r>
              <a:rPr lang="en-GB" sz="1200" b="0" i="0" u="none" strike="noStrike" cap="none" dirty="0">
                <a:solidFill>
                  <a:schemeClr val="dk1"/>
                </a:solidFill>
                <a:effectLst/>
                <a:latin typeface="Calibri"/>
                <a:ea typeface="Calibri"/>
                <a:cs typeface="Calibri"/>
                <a:sym typeface="Calibri"/>
              </a:rPr>
              <a:t> je hoe het </a:t>
            </a:r>
            <a:r>
              <a:rPr lang="en-GB" sz="1200" b="0" i="0" u="none" strike="noStrike" cap="none" dirty="0" err="1">
                <a:solidFill>
                  <a:schemeClr val="dk1"/>
                </a:solidFill>
                <a:effectLst/>
                <a:latin typeface="Calibri"/>
                <a:ea typeface="Calibri"/>
                <a:cs typeface="Calibri"/>
                <a:sym typeface="Calibri"/>
              </a:rPr>
              <a:t>werkt</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Laat het </a:t>
            </a:r>
            <a:r>
              <a:rPr lang="en-GB" sz="1200" b="0" i="0" u="none" strike="noStrike" cap="none" dirty="0" err="1">
                <a:solidFill>
                  <a:schemeClr val="dk1"/>
                </a:solidFill>
                <a:effectLst/>
                <a:latin typeface="Calibri"/>
                <a:ea typeface="Calibri"/>
                <a:cs typeface="Calibri"/>
                <a:sym typeface="Calibri"/>
              </a:rPr>
              <a:t>filmpje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Klik</a:t>
            </a:r>
            <a:r>
              <a:rPr lang="en-GB" sz="1200" b="0" i="0" u="none" strike="noStrike" cap="none" dirty="0">
                <a:solidFill>
                  <a:schemeClr val="dk1"/>
                </a:solidFill>
                <a:effectLst/>
                <a:latin typeface="Calibri"/>
                <a:ea typeface="Calibri"/>
                <a:cs typeface="Calibri"/>
                <a:sym typeface="Calibri"/>
              </a:rPr>
              <a:t> op de </a:t>
            </a:r>
            <a:r>
              <a:rPr lang="en-GB" sz="1200" b="0" i="0" u="none" strike="noStrike" cap="none" dirty="0" err="1">
                <a:solidFill>
                  <a:schemeClr val="dk1"/>
                </a:solidFill>
                <a:effectLst/>
                <a:latin typeface="Calibri"/>
                <a:ea typeface="Calibri"/>
                <a:cs typeface="Calibri"/>
                <a:sym typeface="Calibri"/>
              </a:rPr>
              <a:t>afbeelding</a:t>
            </a:r>
            <a:r>
              <a:rPr lang="en-GB" sz="1200" b="0" i="0" u="none" strike="noStrike" cap="none" dirty="0">
                <a:solidFill>
                  <a:schemeClr val="dk1"/>
                </a:solidFill>
                <a:effectLst/>
                <a:latin typeface="Calibri"/>
                <a:ea typeface="Calibri"/>
                <a:cs typeface="Calibri"/>
                <a:sym typeface="Calibri"/>
              </a:rPr>
              <a:t> om het </a:t>
            </a:r>
            <a:r>
              <a:rPr lang="en-GB" sz="1200" b="0" i="0" u="none" strike="noStrike" cap="none" dirty="0" err="1">
                <a:solidFill>
                  <a:schemeClr val="dk1"/>
                </a:solidFill>
                <a:effectLst/>
                <a:latin typeface="Calibri"/>
                <a:ea typeface="Calibri"/>
                <a:cs typeface="Calibri"/>
                <a:sym typeface="Calibri"/>
              </a:rPr>
              <a:t>filmpje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starten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Wijs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erop</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in het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filmpje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verwezen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zodat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het later </a:t>
            </a:r>
            <a:r>
              <a:rPr lang="en-GB" sz="1200" b="0" i="0" u="none" strike="noStrike" cap="none" dirty="0" err="1">
                <a:solidFill>
                  <a:schemeClr val="dk1"/>
                </a:solidFill>
                <a:effectLst/>
                <a:latin typeface="Calibri"/>
                <a:ea typeface="Calibri"/>
                <a:cs typeface="Calibri"/>
                <a:sym typeface="Calibri"/>
              </a:rPr>
              <a:t>nog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keer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kunnen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bekijken</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Benadruk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DigiD</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sms-controle</a:t>
            </a:r>
            <a:r>
              <a:rPr lang="en-GB" sz="1200" b="0" i="0" u="none" strike="noStrike" cap="none" dirty="0">
                <a:solidFill>
                  <a:schemeClr val="dk1"/>
                </a:solidFill>
                <a:effectLst/>
                <a:latin typeface="Calibri"/>
                <a:ea typeface="Calibri"/>
                <a:cs typeface="Calibri"/>
                <a:sym typeface="Calibri"/>
              </a:rPr>
              <a:t> of de </a:t>
            </a:r>
            <a:r>
              <a:rPr lang="en-GB" sz="1200" b="0" i="0" u="none" strike="noStrike" cap="none" dirty="0" err="1">
                <a:solidFill>
                  <a:schemeClr val="dk1"/>
                </a:solidFill>
                <a:effectLst/>
                <a:latin typeface="Calibri"/>
                <a:ea typeface="Calibri"/>
                <a:cs typeface="Calibri"/>
                <a:sym typeface="Calibri"/>
              </a:rPr>
              <a:t>DigiD</a:t>
            </a:r>
            <a:r>
              <a:rPr lang="en-GB" sz="1200" b="0" i="0" u="none" strike="noStrike" cap="none" dirty="0">
                <a:solidFill>
                  <a:schemeClr val="dk1"/>
                </a:solidFill>
                <a:effectLst/>
                <a:latin typeface="Calibri"/>
                <a:ea typeface="Calibri"/>
                <a:cs typeface="Calibri"/>
                <a:sym typeface="Calibri"/>
              </a:rPr>
              <a:t> app </a:t>
            </a:r>
            <a:r>
              <a:rPr lang="en-GB" sz="1200" b="0" i="0" u="none" strike="noStrike" cap="none" dirty="0" err="1">
                <a:solidFill>
                  <a:schemeClr val="dk1"/>
                </a:solidFill>
                <a:effectLst/>
                <a:latin typeface="Calibri"/>
                <a:ea typeface="Calibri"/>
                <a:cs typeface="Calibri"/>
                <a:sym typeface="Calibri"/>
              </a:rPr>
              <a:t>nodig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heeft</a:t>
            </a:r>
            <a:r>
              <a:rPr lang="en-GB" sz="1200" b="0" i="0" u="none" strike="noStrike" cap="none" dirty="0">
                <a:solidFill>
                  <a:schemeClr val="dk1"/>
                </a:solidFill>
                <a:effectLst/>
                <a:latin typeface="Calibri"/>
                <a:ea typeface="Calibri"/>
                <a:cs typeface="Calibri"/>
                <a:sym typeface="Calibri"/>
              </a:rPr>
              <a:t> om in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loggen</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Mijn</a:t>
            </a:r>
            <a:r>
              <a:rPr lang="en-GB" sz="1200" b="0" i="0" u="none" strike="noStrike" cap="none" dirty="0">
                <a:solidFill>
                  <a:schemeClr val="dk1"/>
                </a:solidFill>
                <a:effectLst/>
                <a:latin typeface="Calibri"/>
                <a:ea typeface="Calibri"/>
                <a:cs typeface="Calibri"/>
                <a:sym typeface="Calibri"/>
              </a:rPr>
              <a:t> DUO.</a:t>
            </a:r>
          </a:p>
          <a:p>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dirty="0">
                <a:solidFill>
                  <a:schemeClr val="dk1"/>
                </a:solidFill>
                <a:effectLst/>
                <a:latin typeface="Calibri"/>
                <a:ea typeface="Calibri"/>
                <a:cs typeface="Calibri"/>
                <a:sym typeface="Calibri"/>
              </a:rPr>
              <a:t>Tip: </a:t>
            </a:r>
            <a:r>
              <a:rPr lang="en-GB" sz="1200" b="0" i="0" u="none" strike="noStrike" cap="none" dirty="0">
                <a:solidFill>
                  <a:schemeClr val="dk1"/>
                </a:solidFill>
                <a:effectLst/>
                <a:latin typeface="Calibri"/>
                <a:ea typeface="Calibri"/>
                <a:cs typeface="Calibri"/>
                <a:sym typeface="Calibri"/>
              </a:rPr>
              <a:t>Meer </a:t>
            </a:r>
            <a:r>
              <a:rPr lang="en-GB" sz="1200" b="0" i="0" u="none" strike="noStrike" cap="none" dirty="0" err="1">
                <a:solidFill>
                  <a:schemeClr val="dk1"/>
                </a:solidFill>
                <a:effectLst/>
                <a:latin typeface="Calibri"/>
                <a:ea typeface="Calibri"/>
                <a:cs typeface="Calibri"/>
                <a:sym typeface="Calibri"/>
              </a:rPr>
              <a:t>interessante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filmpjes</a:t>
            </a:r>
            <a:r>
              <a:rPr lang="en-GB" sz="1200" b="0" i="0" u="none" strike="noStrike" cap="none" dirty="0">
                <a:solidFill>
                  <a:schemeClr val="dk1"/>
                </a:solidFill>
                <a:effectLst/>
                <a:latin typeface="Calibri"/>
                <a:ea typeface="Calibri"/>
                <a:cs typeface="Calibri"/>
                <a:sym typeface="Calibri"/>
              </a:rPr>
              <a:t> over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zijn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vinden</a:t>
            </a:r>
            <a:r>
              <a:rPr lang="en-GB" sz="1200" b="0" i="0" u="none" strike="noStrike" cap="none" dirty="0">
                <a:solidFill>
                  <a:schemeClr val="dk1"/>
                </a:solidFill>
                <a:effectLst/>
                <a:latin typeface="Calibri"/>
                <a:ea typeface="Calibri"/>
                <a:cs typeface="Calibri"/>
                <a:sym typeface="Calibri"/>
              </a:rPr>
              <a:t> op het YouTube </a:t>
            </a:r>
            <a:r>
              <a:rPr lang="en-GB" sz="1200" b="0" i="0" u="none" strike="noStrike" cap="none" dirty="0" err="1">
                <a:solidFill>
                  <a:schemeClr val="dk1"/>
                </a:solidFill>
                <a:effectLst/>
                <a:latin typeface="Calibri"/>
                <a:ea typeface="Calibri"/>
                <a:cs typeface="Calibri"/>
                <a:sym typeface="Calibri"/>
              </a:rPr>
              <a:t>kanaal</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duostudent</a:t>
            </a:r>
            <a:r>
              <a:rPr lang="en-GB" sz="1200" b="0" i="0" u="none" strike="noStrike" cap="none" dirty="0">
                <a:solidFill>
                  <a:schemeClr val="dk1"/>
                </a:solidFill>
                <a:effectLst/>
                <a:latin typeface="Calibri"/>
                <a:ea typeface="Calibri"/>
                <a:cs typeface="Calibri"/>
                <a:sym typeface="Calibri"/>
              </a:rPr>
              <a:t>.</a:t>
            </a:r>
          </a:p>
        </p:txBody>
      </p:sp>
      <p:sp>
        <p:nvSpPr>
          <p:cNvPr id="467" name="Google Shape;467;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nl-NL" sz="1200" b="1" i="0" u="none" strike="noStrike" cap="none" dirty="0">
                <a:solidFill>
                  <a:schemeClr val="dk1"/>
                </a:solidFill>
                <a:effectLst/>
                <a:latin typeface="RijksoverheidSansHeadingTT" panose="020B0503040202060203" pitchFamily="34" charset="0"/>
                <a:sym typeface="Calibri"/>
              </a:rPr>
              <a:t>Afsluiting (5 minuten)</a:t>
            </a:r>
          </a:p>
          <a:p>
            <a:r>
              <a:rPr lang="en-GB" sz="1200" b="0" i="0" u="none" strike="noStrike" cap="none">
                <a:solidFill>
                  <a:schemeClr val="dk1"/>
                </a:solidFill>
                <a:effectLst/>
                <a:latin typeface="Calibri"/>
                <a:ea typeface="Calibri"/>
                <a:cs typeface="Calibri"/>
                <a:sym typeface="Calibri"/>
              </a:rPr>
              <a:t>→ De opdracht met plaatjes kun je er bij pakken met de knop ‘opdracht’ op de dia.</a:t>
            </a:r>
          </a:p>
          <a:p>
            <a:r>
              <a:rPr lang="en-GB" sz="1200" b="0" i="0" u="none" strike="noStrike" cap="none">
                <a:solidFill>
                  <a:schemeClr val="dk1"/>
                </a:solidFill>
                <a:effectLst/>
                <a:latin typeface="Calibri"/>
                <a:ea typeface="Calibri"/>
                <a:cs typeface="Calibri"/>
                <a:sym typeface="Calibri"/>
              </a:rPr>
              <a:t>→ Laat de leerlingen de opdracht maken door de plaatjes te raden en in de juiste volgorde te zetten.</a:t>
            </a:r>
          </a:p>
          <a:p>
            <a:r>
              <a:rPr lang="en-GB" sz="1200" b="0" i="0" u="none" strike="noStrike" cap="none">
                <a:solidFill>
                  <a:schemeClr val="dk1"/>
                </a:solidFill>
                <a:effectLst/>
                <a:latin typeface="Calibri"/>
                <a:ea typeface="Calibri"/>
                <a:cs typeface="Calibri"/>
                <a:sym typeface="Calibri"/>
              </a:rPr>
              <a:t>→ De antwoorden kun je nabespreken met behulp van de volgende dia.</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sz="1200" b="0" i="0" u="none" strike="noStrike" cap="none" dirty="0">
              <a:solidFill>
                <a:schemeClr val="dk1"/>
              </a:solidFill>
              <a:effectLst/>
              <a:latin typeface="RijksoverheidSansHeadingTT" panose="020B0503040202060203" pitchFamily="34" charset="0"/>
              <a:sym typeface="Calibri"/>
            </a:endParaRPr>
          </a:p>
          <a:p>
            <a:endParaRPr dirty="0"/>
          </a:p>
        </p:txBody>
      </p:sp>
      <p:sp>
        <p:nvSpPr>
          <p:cNvPr id="479" name="Google Shape;479;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03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1" i="0" u="none" strike="noStrike" cap="none" dirty="0">
                <a:solidFill>
                  <a:schemeClr val="dk1"/>
                </a:solidFill>
                <a:effectLst/>
                <a:latin typeface="RijksoverheidSansHeadingTT" panose="020B0503040202060203" pitchFamily="34" charset="0"/>
                <a:sym typeface="Calibri"/>
              </a:rPr>
              <a:t>Nabespreken</a:t>
            </a:r>
            <a:r>
              <a:rPr lang="nl-NL" sz="1200" b="1" i="0" u="none" strike="noStrike" cap="none" baseline="0" dirty="0">
                <a:solidFill>
                  <a:schemeClr val="dk1"/>
                </a:solidFill>
                <a:effectLst/>
                <a:latin typeface="RijksoverheidSansHeadingTT" panose="020B0503040202060203" pitchFamily="34" charset="0"/>
                <a:sym typeface="Calibri"/>
              </a:rPr>
              <a:t> antwoorden</a:t>
            </a:r>
            <a:endParaRPr lang="nl-NL" sz="1200" b="1" i="0" u="none" strike="noStrike" cap="none" dirty="0">
              <a:solidFill>
                <a:schemeClr val="dk1"/>
              </a:solidFill>
              <a:effectLst/>
              <a:latin typeface="RijksoverheidSansHeadingTT" panose="020B0503040202060203" pitchFamily="34" charset="0"/>
              <a:sym typeface="Calibri"/>
            </a:endParaRPr>
          </a:p>
          <a:p>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nummering</a:t>
            </a:r>
            <a:r>
              <a:rPr lang="en-GB" sz="1200" b="0" i="0" u="none" strike="noStrike" cap="none" dirty="0">
                <a:solidFill>
                  <a:schemeClr val="dk1"/>
                </a:solidFill>
                <a:effectLst/>
                <a:latin typeface="Calibri"/>
                <a:ea typeface="Calibri"/>
                <a:cs typeface="Calibri"/>
                <a:sym typeface="Calibri"/>
              </a:rPr>
              <a:t> van de </a:t>
            </a:r>
            <a:r>
              <a:rPr lang="en-GB" sz="1200" b="0" i="0" u="none" strike="noStrike" cap="none" dirty="0" err="1">
                <a:solidFill>
                  <a:schemeClr val="dk1"/>
                </a:solidFill>
                <a:effectLst/>
                <a:latin typeface="Calibri"/>
                <a:ea typeface="Calibri"/>
                <a:cs typeface="Calibri"/>
                <a:sym typeface="Calibri"/>
              </a:rPr>
              <a:t>plaatjes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1 </a:t>
            </a:r>
            <a:r>
              <a:rPr lang="en-GB" sz="1200" b="0" i="0" u="none" strike="noStrike" cap="none" dirty="0" err="1">
                <a:solidFill>
                  <a:schemeClr val="dk1"/>
                </a:solidFill>
                <a:effectLst/>
                <a:latin typeface="Calibri"/>
                <a:ea typeface="Calibri"/>
                <a:cs typeface="Calibri"/>
                <a:sym typeface="Calibri"/>
              </a:rPr>
              <a:t>muisklikken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zichtbaar</a:t>
            </a:r>
            <a:r>
              <a:rPr lang="en-GB" sz="1200" b="0" i="0" u="none" strike="noStrike" cap="none" dirty="0">
                <a:solidFill>
                  <a:schemeClr val="dk1"/>
                </a:solidFill>
                <a:effectLst/>
                <a:latin typeface="Calibri"/>
                <a:ea typeface="Calibri"/>
                <a:cs typeface="Calibri"/>
                <a:sym typeface="Calibri"/>
              </a:rPr>
              <a:t> door </a:t>
            </a:r>
            <a:r>
              <a:rPr lang="en-GB" sz="1200" b="0" i="0" u="none" strike="noStrike" cap="none" dirty="0" err="1">
                <a:solidFill>
                  <a:schemeClr val="dk1"/>
                </a:solidFill>
                <a:effectLst/>
                <a:latin typeface="Calibri"/>
                <a:ea typeface="Calibri"/>
                <a:cs typeface="Calibri"/>
                <a:sym typeface="Calibri"/>
              </a:rPr>
              <a:t>middel</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animatie</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Praat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kort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met de </a:t>
            </a:r>
            <a:r>
              <a:rPr lang="en-GB" sz="1200" b="0" i="0" u="none" strike="noStrike" cap="none" dirty="0" err="1">
                <a:solidFill>
                  <a:schemeClr val="dk1"/>
                </a:solidFill>
                <a:effectLst/>
                <a:latin typeface="Calibri"/>
                <a:ea typeface="Calibri"/>
                <a:cs typeface="Calibri"/>
                <a:sym typeface="Calibri"/>
              </a:rPr>
              <a:t>studenten</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heb</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geleerd</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Spoor hen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zo </a:t>
            </a:r>
            <a:r>
              <a:rPr lang="en-GB" sz="1200" b="0" i="0" u="none" strike="noStrike" cap="none" dirty="0" err="1">
                <a:solidFill>
                  <a:schemeClr val="dk1"/>
                </a:solidFill>
                <a:effectLst/>
                <a:latin typeface="Calibri"/>
                <a:ea typeface="Calibri"/>
                <a:cs typeface="Calibri"/>
                <a:sym typeface="Calibri"/>
              </a:rPr>
              <a:t>snel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mogelijk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kijken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waar</a:t>
            </a:r>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recht</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eventueel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samen</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hun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ouders</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Laat ze het </a:t>
            </a:r>
            <a:r>
              <a:rPr lang="en-GB" sz="1200" b="0" i="0" u="none" strike="noStrike" cap="none" dirty="0" err="1">
                <a:solidFill>
                  <a:schemeClr val="dk1"/>
                </a:solidFill>
                <a:effectLst/>
                <a:latin typeface="Calibri"/>
                <a:ea typeface="Calibri"/>
                <a:cs typeface="Calibri"/>
                <a:sym typeface="Calibri"/>
              </a:rPr>
              <a:t>werkblad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meenemen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naslag</a:t>
            </a:r>
            <a:r>
              <a:rPr lang="en-GB" sz="1200" b="0" i="0" u="none" strike="noStrike" cap="none" dirty="0">
                <a:solidFill>
                  <a:schemeClr val="dk1"/>
                </a:solidFill>
                <a:effectLst/>
                <a:latin typeface="Calibri"/>
                <a:ea typeface="Calibri"/>
                <a:cs typeface="Calibri"/>
                <a:sym typeface="Calibri"/>
              </a:rPr>
              <a:t>. </a:t>
            </a:r>
          </a:p>
          <a:p>
            <a:r>
              <a:rPr lang="nl-NL" dirty="0"/>
              <a: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latin typeface="Calibri"/>
              </a:rPr>
              <a:pPr/>
              <a:t>27</a:t>
            </a:fld>
            <a:endParaRPr lang="nl-NL">
              <a:solidFill>
                <a:prstClr val="black"/>
              </a:solidFill>
              <a:latin typeface="Calibri"/>
            </a:endParaRPr>
          </a:p>
        </p:txBody>
      </p:sp>
    </p:spTree>
    <p:extLst>
      <p:ext uri="{BB962C8B-B14F-4D97-AF65-F5344CB8AC3E}">
        <p14:creationId xmlns:p14="http://schemas.microsoft.com/office/powerpoint/2010/main" val="276979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b="1" dirty="0"/>
              <a:t>Hoe bereik je DUO (1 minuut) </a:t>
            </a:r>
            <a:br>
              <a:rPr lang="nl-NL" dirty="0"/>
            </a:br>
            <a:r>
              <a:rPr lang="en-GB" sz="1200" b="1" i="0"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rPr>
              <a:t>Leg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heb</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nog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vragen</a:t>
            </a:r>
            <a:r>
              <a:rPr lang="en-GB" sz="1200" b="0" i="0" u="none" strike="noStrike" cap="none" dirty="0">
                <a:solidFill>
                  <a:schemeClr val="dk1"/>
                </a:solidFill>
                <a:effectLst/>
                <a:latin typeface="Calibri"/>
                <a:ea typeface="Calibri"/>
                <a:cs typeface="Calibri"/>
                <a:sym typeface="Calibri"/>
              </a:rPr>
              <a:t>? Stel ze nu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mij</a:t>
            </a:r>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langs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decaan</a:t>
            </a:r>
            <a:r>
              <a:rPr lang="en-GB" sz="1200" b="0" i="0" u="none" strike="noStrike" cap="none" dirty="0">
                <a:solidFill>
                  <a:schemeClr val="dk1"/>
                </a:solidFill>
                <a:effectLst/>
                <a:latin typeface="Calibri"/>
                <a:ea typeface="Calibri"/>
                <a:cs typeface="Calibri"/>
                <a:sym typeface="Calibri"/>
              </a:rPr>
              <a:t> (of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andere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contactpersoon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binnen</a:t>
            </a:r>
            <a:r>
              <a:rPr lang="en-GB" sz="1200" b="0" i="0" u="none" strike="noStrike" cap="none" dirty="0">
                <a:solidFill>
                  <a:schemeClr val="dk1"/>
                </a:solidFill>
                <a:effectLst/>
                <a:latin typeface="Calibri"/>
                <a:ea typeface="Calibri"/>
                <a:cs typeface="Calibri"/>
                <a:sym typeface="Calibri"/>
              </a:rPr>
              <a:t> de school) of neem contact op met DUO.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28</a:t>
            </a:fld>
            <a:endParaRPr lang="nl-NL"/>
          </a:p>
        </p:txBody>
      </p:sp>
    </p:spTree>
    <p:extLst>
      <p:ext uri="{BB962C8B-B14F-4D97-AF65-F5344CB8AC3E}">
        <p14:creationId xmlns:p14="http://schemas.microsoft.com/office/powerpoint/2010/main" val="336022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46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1: In welk land is het </a:t>
            </a:r>
            <a:r>
              <a:rPr lang="en-GB" sz="1200" b="1" i="0" u="none" strike="noStrike" cap="none" dirty="0" err="1">
                <a:solidFill>
                  <a:schemeClr val="dk1"/>
                </a:solidFill>
                <a:effectLst/>
                <a:latin typeface="Calibri"/>
                <a:ea typeface="Calibri"/>
                <a:cs typeface="Calibri"/>
                <a:sym typeface="Calibri"/>
              </a:rPr>
              <a:t>collegegeld</a:t>
            </a:r>
            <a:r>
              <a:rPr lang="en-GB" sz="1200" b="1" i="0" u="none" strike="noStrike" cap="none" dirty="0">
                <a:solidFill>
                  <a:schemeClr val="dk1"/>
                </a:solidFill>
                <a:effectLst/>
                <a:latin typeface="Calibri"/>
                <a:ea typeface="Calibri"/>
                <a:cs typeface="Calibri"/>
                <a:sym typeface="Calibri"/>
              </a:rPr>
              <a:t> voor 1 </a:t>
            </a:r>
            <a:r>
              <a:rPr lang="en-GB" sz="1200" b="1" i="0" u="none" strike="noStrike" cap="none" dirty="0" err="1">
                <a:solidFill>
                  <a:schemeClr val="dk1"/>
                </a:solidFill>
                <a:effectLst/>
                <a:latin typeface="Calibri"/>
                <a:ea typeface="Calibri"/>
                <a:cs typeface="Calibri"/>
                <a:sym typeface="Calibri"/>
              </a:rPr>
              <a:t>jaar</a:t>
            </a:r>
            <a:r>
              <a:rPr lang="en-GB" sz="1200" b="1" i="0" u="none" strike="noStrike" cap="none" dirty="0">
                <a:solidFill>
                  <a:schemeClr val="dk1"/>
                </a:solidFill>
                <a:effectLst/>
                <a:latin typeface="Calibri"/>
                <a:ea typeface="Calibri"/>
                <a:cs typeface="Calibri"/>
                <a:sym typeface="Calibri"/>
              </a:rPr>
              <a:t> (bachelor) het </a:t>
            </a:r>
            <a:r>
              <a:rPr lang="en-GB" sz="1200" b="1" i="0" u="none" strike="noStrike" cap="none" dirty="0" err="1">
                <a:solidFill>
                  <a:schemeClr val="dk1"/>
                </a:solidFill>
                <a:effectLst/>
                <a:latin typeface="Calibri"/>
                <a:ea typeface="Calibri"/>
                <a:cs typeface="Calibri"/>
                <a:sym typeface="Calibri"/>
              </a:rPr>
              <a:t>hoogst</a:t>
            </a:r>
            <a:r>
              <a:rPr lang="en-GB" sz="1200" b="1" i="0" u="none" strike="noStrike" cap="none" dirty="0">
                <a:solidFill>
                  <a:schemeClr val="dk1"/>
                </a:solidFill>
                <a:effectLst/>
                <a:latin typeface="Calibri"/>
                <a:ea typeface="Calibri"/>
                <a:cs typeface="Calibri"/>
                <a:sym typeface="Calibri"/>
              </a:rPr>
              <a:t>?</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Juiste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antwoord</a:t>
            </a:r>
            <a:r>
              <a:rPr lang="en-GB" sz="1200" b="0" i="0" u="none" strike="noStrike" cap="none" dirty="0">
                <a:solidFill>
                  <a:schemeClr val="dk1"/>
                </a:solidFill>
                <a:effectLst/>
                <a:latin typeface="Calibri"/>
                <a:ea typeface="Calibri"/>
                <a:cs typeface="Calibri"/>
                <a:sym typeface="Calibri"/>
              </a:rPr>
              <a:t>: B)</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Deze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vraag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gaat</a:t>
            </a:r>
            <a:r>
              <a:rPr lang="en-GB" sz="1200" b="0" i="0" u="none" strike="noStrike" cap="none" dirty="0">
                <a:solidFill>
                  <a:schemeClr val="dk1"/>
                </a:solidFill>
                <a:effectLst/>
                <a:latin typeface="Calibri"/>
                <a:ea typeface="Calibri"/>
                <a:cs typeface="Calibri"/>
                <a:sym typeface="Calibri"/>
              </a:rPr>
              <a:t> over de </a:t>
            </a:r>
            <a:r>
              <a:rPr lang="en-GB" sz="1200" b="0" i="0" u="none" strike="noStrike" cap="none" dirty="0" err="1">
                <a:solidFill>
                  <a:schemeClr val="dk1"/>
                </a:solidFill>
                <a:effectLst/>
                <a:latin typeface="Calibri"/>
                <a:ea typeface="Calibri"/>
                <a:cs typeface="Calibri"/>
                <a:sym typeface="Calibri"/>
              </a:rPr>
              <a:t>hoogte</a:t>
            </a:r>
            <a:r>
              <a:rPr lang="en-GB" sz="1200" b="0" i="0" u="none" strike="noStrike" cap="none" dirty="0">
                <a:solidFill>
                  <a:schemeClr val="dk1"/>
                </a:solidFill>
                <a:effectLst/>
                <a:latin typeface="Calibri"/>
                <a:ea typeface="Calibri"/>
                <a:cs typeface="Calibri"/>
                <a:sym typeface="Calibri"/>
              </a:rPr>
              <a:t> van het </a:t>
            </a:r>
            <a:r>
              <a:rPr lang="en-GB" sz="1200" b="0" i="0" u="none" strike="noStrike" cap="none" dirty="0" err="1">
                <a:solidFill>
                  <a:schemeClr val="dk1"/>
                </a:solidFill>
                <a:effectLst/>
                <a:latin typeface="Calibri"/>
                <a:ea typeface="Calibri"/>
                <a:cs typeface="Calibri"/>
                <a:sym typeface="Calibri"/>
              </a:rPr>
              <a:t>collegegeld</a:t>
            </a:r>
            <a:r>
              <a:rPr lang="en-GB" sz="1200" b="0" i="0" u="none" strike="noStrike" cap="none" dirty="0">
                <a:solidFill>
                  <a:schemeClr val="dk1"/>
                </a:solidFill>
                <a:effectLst/>
                <a:latin typeface="Calibri"/>
                <a:ea typeface="Calibri"/>
                <a:cs typeface="Calibri"/>
                <a:sym typeface="Calibri"/>
              </a:rPr>
              <a:t> (het geld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door de student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betaald</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verschillende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Europese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landen</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volgorde</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laag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hoog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bedragen</a:t>
            </a:r>
            <a:r>
              <a:rPr lang="en-GB" sz="1200" b="0" i="0" u="none" strike="noStrike" cap="none" dirty="0">
                <a:solidFill>
                  <a:schemeClr val="dk1"/>
                </a:solidFill>
                <a:effectLst/>
                <a:latin typeface="Calibri"/>
                <a:ea typeface="Calibri"/>
                <a:cs typeface="Calibri"/>
                <a:sym typeface="Calibri"/>
              </a:rPr>
              <a:t> 2022):</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Oostenrijk (</a:t>
            </a:r>
            <a:r>
              <a:rPr lang="en-GB" sz="1200" b="0" i="0" u="none" strike="noStrike" cap="none" dirty="0" err="1">
                <a:solidFill>
                  <a:schemeClr val="dk1"/>
                </a:solidFill>
                <a:effectLst/>
                <a:latin typeface="Calibri"/>
                <a:ea typeface="Calibri"/>
                <a:cs typeface="Calibri"/>
                <a:sym typeface="Calibri"/>
              </a:rPr>
              <a:t>geen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collegegeld</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Duitsland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meeste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deelstaten</a:t>
            </a:r>
            <a:r>
              <a:rPr lang="en-GB" sz="1200" b="0" i="0" u="none" strike="noStrike" cap="none" dirty="0">
                <a:solidFill>
                  <a:schemeClr val="dk1"/>
                </a:solidFill>
                <a:effectLst/>
                <a:latin typeface="Calibri"/>
                <a:ea typeface="Calibri"/>
                <a:cs typeface="Calibri"/>
                <a:sym typeface="Calibri"/>
              </a:rPr>
              <a:t> gratis, </a:t>
            </a:r>
            <a:r>
              <a:rPr lang="en-GB" sz="1200" b="0" i="0" u="none" strike="noStrike" cap="none" dirty="0" err="1">
                <a:solidFill>
                  <a:schemeClr val="dk1"/>
                </a:solidFill>
                <a:effectLst/>
                <a:latin typeface="Calibri"/>
                <a:ea typeface="Calibri"/>
                <a:cs typeface="Calibri"/>
                <a:sym typeface="Calibri"/>
              </a:rPr>
              <a:t>semesterbeitrag</a:t>
            </a:r>
            <a:r>
              <a:rPr lang="en-GB" sz="1200" b="0" i="0" u="none" strike="noStrike" cap="none" dirty="0">
                <a:solidFill>
                  <a:schemeClr val="dk1"/>
                </a:solidFill>
                <a:effectLst/>
                <a:latin typeface="Calibri"/>
                <a:ea typeface="Calibri"/>
                <a:cs typeface="Calibri"/>
                <a:sym typeface="Calibri"/>
              </a:rPr>
              <a:t> €200 - €400)</a:t>
            </a:r>
          </a:p>
          <a:p>
            <a:r>
              <a:rPr lang="en-GB" sz="1200" b="0" i="0" u="none" strike="noStrike" cap="none" dirty="0">
                <a:solidFill>
                  <a:schemeClr val="dk1"/>
                </a:solidFill>
                <a:effectLst/>
                <a:latin typeface="Calibri"/>
                <a:ea typeface="Calibri"/>
                <a:cs typeface="Calibri"/>
                <a:sym typeface="Calibri"/>
              </a:rPr>
              <a:t>• Nederland (€ 2.530); </a:t>
            </a:r>
            <a:r>
              <a:rPr lang="en-GB" sz="1200" b="0" i="0" u="none" strike="noStrike" cap="none" dirty="0" err="1">
                <a:solidFill>
                  <a:schemeClr val="dk1"/>
                </a:solidFill>
                <a:effectLst/>
                <a:latin typeface="Calibri"/>
                <a:ea typeface="Calibri"/>
                <a:cs typeface="Calibri"/>
                <a:sym typeface="Calibri"/>
              </a:rPr>
              <a:t>eerste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 50% (</a:t>
            </a:r>
            <a:r>
              <a:rPr lang="en-GB" sz="1200" b="0" i="0" u="none" strike="noStrike" cap="none" dirty="0" err="1">
                <a:solidFill>
                  <a:schemeClr val="dk1"/>
                </a:solidFill>
                <a:effectLst/>
                <a:latin typeface="Calibri"/>
                <a:ea typeface="Calibri"/>
                <a:cs typeface="Calibri"/>
                <a:sym typeface="Calibri"/>
              </a:rPr>
              <a:t>Vanaf</a:t>
            </a:r>
            <a:r>
              <a:rPr lang="en-GB" sz="1200" b="0" i="0" u="none" strike="noStrike" cap="none" dirty="0">
                <a:solidFill>
                  <a:schemeClr val="dk1"/>
                </a:solidFill>
                <a:effectLst/>
                <a:latin typeface="Calibri"/>
                <a:ea typeface="Calibri"/>
                <a:cs typeface="Calibri"/>
                <a:sym typeface="Calibri"/>
              </a:rPr>
              <a:t> 2024-2025 </a:t>
            </a:r>
            <a:r>
              <a:rPr lang="en-GB" sz="1200" b="0" i="0" u="none" strike="noStrike" cap="none" dirty="0" err="1">
                <a:solidFill>
                  <a:schemeClr val="dk1"/>
                </a:solidFill>
                <a:effectLst/>
                <a:latin typeface="Calibri"/>
                <a:ea typeface="Calibri"/>
                <a:cs typeface="Calibri"/>
                <a:sym typeface="Calibri"/>
              </a:rPr>
              <a:t>komt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korting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vervallen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Engeland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ongeveer</a:t>
            </a:r>
            <a:r>
              <a:rPr lang="en-GB" sz="1200" b="0" i="0" u="none" strike="noStrike" cap="none" dirty="0">
                <a:solidFill>
                  <a:schemeClr val="dk1"/>
                </a:solidFill>
                <a:effectLst/>
                <a:latin typeface="Calibri"/>
                <a:ea typeface="Calibri"/>
                <a:cs typeface="Calibri"/>
                <a:sym typeface="Calibri"/>
              </a:rPr>
              <a:t> £ 9.250 per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rond</a:t>
            </a:r>
            <a:r>
              <a:rPr lang="en-GB" sz="1200" b="0" i="0" u="none" strike="noStrike" cap="none" dirty="0">
                <a:solidFill>
                  <a:schemeClr val="dk1"/>
                </a:solidFill>
                <a:effectLst/>
                <a:latin typeface="Calibri"/>
                <a:ea typeface="Calibri"/>
                <a:cs typeface="Calibri"/>
                <a:sym typeface="Calibri"/>
              </a:rPr>
              <a:t> de € 10.200)</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verschillen</a:t>
            </a:r>
            <a:r>
              <a:rPr lang="en-GB" sz="1200" b="0" i="0" u="none" strike="noStrike" cap="none" dirty="0">
                <a:solidFill>
                  <a:schemeClr val="dk1"/>
                </a:solidFill>
                <a:effectLst/>
                <a:latin typeface="Calibri"/>
                <a:ea typeface="Calibri"/>
                <a:cs typeface="Calibri"/>
                <a:sym typeface="Calibri"/>
              </a:rPr>
              <a:t> in Europa </a:t>
            </a:r>
            <a:r>
              <a:rPr lang="en-GB" sz="1200" b="0" i="0" u="none" strike="noStrike" cap="none" dirty="0" err="1">
                <a:solidFill>
                  <a:schemeClr val="dk1"/>
                </a:solidFill>
                <a:effectLst/>
                <a:latin typeface="Calibri"/>
                <a:ea typeface="Calibri"/>
                <a:cs typeface="Calibri"/>
                <a:sym typeface="Calibri"/>
              </a:rPr>
              <a:t>zijn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groot</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sommige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landen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betaalt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overheid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alles</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andere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landen</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betaal</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aanzienlijk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meer</a:t>
            </a:r>
            <a:r>
              <a:rPr lang="en-GB" sz="1200" b="0" i="0" u="none" strike="noStrike" cap="none" dirty="0">
                <a:solidFill>
                  <a:schemeClr val="dk1"/>
                </a:solidFill>
                <a:effectLst/>
                <a:latin typeface="Calibri"/>
                <a:ea typeface="Calibri"/>
                <a:cs typeface="Calibri"/>
                <a:sym typeface="Calibri"/>
              </a:rPr>
              <a:t>. Nederland is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middenmoter</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/4nufep3h</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achtergrondinformatie</a:t>
            </a:r>
            <a:r>
              <a:rPr lang="en-GB" sz="1200" b="0" i="0" u="none" strike="noStrike" cap="none" dirty="0">
                <a:solidFill>
                  <a:schemeClr val="dk1"/>
                </a:solidFill>
                <a:effectLst/>
                <a:latin typeface="Calibri"/>
                <a:ea typeface="Calibri"/>
                <a:cs typeface="Calibri"/>
                <a:sym typeface="Calibri"/>
              </a:rPr>
              <a:t>.</a:t>
            </a:r>
          </a:p>
          <a:p>
            <a:endParaRPr dirty="0">
              <a:latin typeface="RijksoverheidSansHeadingTT" panose="020B0503040202060203" pitchFamily="34" charset="0"/>
            </a:endParaRPr>
          </a:p>
        </p:txBody>
      </p:sp>
      <p:sp>
        <p:nvSpPr>
          <p:cNvPr id="376" name="Google Shape;376;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6661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5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2: </a:t>
            </a:r>
            <a:r>
              <a:rPr lang="en-GB" sz="1200" b="1" i="0" u="none" strike="noStrike" cap="none" dirty="0" err="1">
                <a:solidFill>
                  <a:schemeClr val="dk1"/>
                </a:solidFill>
                <a:effectLst/>
                <a:latin typeface="Calibri"/>
                <a:ea typeface="Calibri"/>
                <a:cs typeface="Calibri"/>
                <a:sym typeface="Calibri"/>
              </a:rPr>
              <a:t>Hoeveel</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krijgen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uitwonende</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studenten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gemiddeld</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maandelijks</a:t>
            </a:r>
            <a:r>
              <a:rPr lang="en-GB" sz="1200" b="1" i="0" u="none" strike="noStrike" cap="none" dirty="0">
                <a:solidFill>
                  <a:schemeClr val="dk1"/>
                </a:solidFill>
                <a:effectLst/>
                <a:latin typeface="Calibri"/>
                <a:ea typeface="Calibri"/>
                <a:cs typeface="Calibri"/>
                <a:sym typeface="Calibri"/>
              </a:rPr>
              <a:t> van </a:t>
            </a:r>
            <a:r>
              <a:rPr lang="en-GB" sz="1200" b="1" i="0" u="none" strike="noStrike" cap="none" dirty="0" err="1">
                <a:solidFill>
                  <a:schemeClr val="dk1"/>
                </a:solidFill>
                <a:effectLst/>
                <a:latin typeface="Calibri"/>
                <a:ea typeface="Calibri"/>
                <a:cs typeface="Calibri"/>
                <a:sym typeface="Calibri"/>
              </a:rPr>
              <a:t>hun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ouders</a:t>
            </a:r>
            <a:r>
              <a:rPr lang="en-GB" sz="1200" b="1" i="0" u="none" strike="noStrike" cap="none" dirty="0">
                <a:solidFill>
                  <a:schemeClr val="dk1"/>
                </a:solidFill>
                <a:effectLst/>
                <a:latin typeface="Calibri"/>
                <a:ea typeface="Calibri"/>
                <a:cs typeface="Calibri"/>
                <a:sym typeface="Calibri"/>
              </a:rPr>
              <a:t>? </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Juiste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antwoord</a:t>
            </a:r>
            <a:r>
              <a:rPr lang="en-GB" sz="1200" b="0" i="0" u="none" strike="noStrike" cap="none" dirty="0">
                <a:solidFill>
                  <a:schemeClr val="dk1"/>
                </a:solidFill>
                <a:effectLst/>
                <a:latin typeface="Calibri"/>
                <a:ea typeface="Calibri"/>
                <a:cs typeface="Calibri"/>
                <a:sym typeface="Calibri"/>
              </a:rPr>
              <a:t>: D)</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Op basis van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berekening</a:t>
            </a:r>
            <a:r>
              <a:rPr lang="en-GB" sz="1200" b="0" i="0" u="none" strike="noStrike" cap="none" dirty="0">
                <a:solidFill>
                  <a:schemeClr val="dk1"/>
                </a:solidFill>
                <a:effectLst/>
                <a:latin typeface="Calibri"/>
                <a:ea typeface="Calibri"/>
                <a:cs typeface="Calibri"/>
                <a:sym typeface="Calibri"/>
              </a:rPr>
              <a:t> door het </a:t>
            </a:r>
            <a:r>
              <a:rPr lang="en-GB" sz="1200" b="0" i="0" u="none" strike="noStrike" cap="none" dirty="0" err="1">
                <a:solidFill>
                  <a:schemeClr val="dk1"/>
                </a:solidFill>
                <a:effectLst/>
                <a:latin typeface="Calibri"/>
                <a:ea typeface="Calibri"/>
                <a:cs typeface="Calibri"/>
                <a:sym typeface="Calibri"/>
              </a:rPr>
              <a:t>Nibud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2021 is het </a:t>
            </a:r>
            <a:r>
              <a:rPr lang="en-GB" sz="1200" b="0" i="0" u="none" strike="noStrike" cap="none" dirty="0" err="1">
                <a:solidFill>
                  <a:schemeClr val="dk1"/>
                </a:solidFill>
                <a:effectLst/>
                <a:latin typeface="Calibri"/>
                <a:ea typeface="Calibri"/>
                <a:cs typeface="Calibri"/>
                <a:sym typeface="Calibri"/>
              </a:rPr>
              <a:t>bedrag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gemiddeld</a:t>
            </a:r>
            <a:r>
              <a:rPr lang="en-GB" sz="1200" b="0" i="0" u="none" strike="noStrike" cap="none" dirty="0">
                <a:solidFill>
                  <a:schemeClr val="dk1"/>
                </a:solidFill>
                <a:effectLst/>
                <a:latin typeface="Calibri"/>
                <a:ea typeface="Calibri"/>
                <a:cs typeface="Calibri"/>
                <a:sym typeface="Calibri"/>
              </a:rPr>
              <a:t>: € 339,- per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68% van de </a:t>
            </a:r>
            <a:r>
              <a:rPr lang="en-GB" sz="1200" b="0" i="0" u="none" strike="noStrike" cap="none" dirty="0" err="1">
                <a:solidFill>
                  <a:schemeClr val="dk1"/>
                </a:solidFill>
                <a:effectLst/>
                <a:latin typeface="Calibri"/>
                <a:ea typeface="Calibri"/>
                <a:cs typeface="Calibri"/>
                <a:sym typeface="Calibri"/>
              </a:rPr>
              <a:t>ouders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draagt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studiekosten</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hun</a:t>
            </a:r>
            <a:r>
              <a:rPr lang="en-GB" sz="1200" b="0" i="0" u="none" strike="noStrike" cap="none" dirty="0">
                <a:solidFill>
                  <a:schemeClr val="dk1"/>
                </a:solidFill>
                <a:effectLst/>
                <a:latin typeface="Calibri"/>
                <a:ea typeface="Calibri"/>
                <a:cs typeface="Calibri"/>
                <a:sym typeface="Calibri"/>
              </a:rPr>
              <a:t> kind.</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Thuiswonende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studenten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krijgen</a:t>
            </a:r>
            <a:r>
              <a:rPr lang="en-GB" sz="1200" b="0" i="0" u="none" strike="noStrike" cap="none" dirty="0">
                <a:solidFill>
                  <a:schemeClr val="dk1"/>
                </a:solidFill>
                <a:effectLst/>
                <a:latin typeface="Calibri"/>
                <a:ea typeface="Calibri"/>
                <a:cs typeface="Calibri"/>
                <a:sym typeface="Calibri"/>
              </a:rPr>
              <a:t> € 109,-. </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bedrag</a:t>
            </a:r>
            <a:r>
              <a:rPr lang="en-GB" sz="1200" b="0" i="0" u="none" strike="noStrike" cap="none" dirty="0">
                <a:solidFill>
                  <a:schemeClr val="dk1"/>
                </a:solidFill>
                <a:effectLst/>
                <a:latin typeface="Calibri"/>
                <a:ea typeface="Calibri"/>
                <a:cs typeface="Calibri"/>
                <a:sym typeface="Calibri"/>
              </a:rPr>
              <a:t> is </a:t>
            </a:r>
            <a:r>
              <a:rPr lang="en-GB" sz="1200" b="0" i="0" u="none" strike="noStrike" cap="none" dirty="0" err="1">
                <a:solidFill>
                  <a:schemeClr val="dk1"/>
                </a:solidFill>
                <a:effectLst/>
                <a:latin typeface="Calibri"/>
                <a:ea typeface="Calibri"/>
                <a:cs typeface="Calibri"/>
                <a:sym typeface="Calibri"/>
              </a:rPr>
              <a:t>naast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eventuele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bijdrage</a:t>
            </a:r>
            <a:r>
              <a:rPr lang="en-GB" sz="1200" b="0" i="0" u="none" strike="noStrike" cap="none" dirty="0">
                <a:solidFill>
                  <a:schemeClr val="dk1"/>
                </a:solidFill>
                <a:effectLst/>
                <a:latin typeface="Calibri"/>
                <a:ea typeface="Calibri"/>
                <a:cs typeface="Calibri"/>
                <a:sym typeface="Calibri"/>
              </a:rPr>
              <a:t> voor </a:t>
            </a:r>
            <a:r>
              <a:rPr lang="en-GB" sz="1200" b="0" i="0" u="none" strike="noStrike" cap="none" dirty="0" err="1">
                <a:solidFill>
                  <a:schemeClr val="dk1"/>
                </a:solidFill>
                <a:effectLst/>
                <a:latin typeface="Calibri"/>
                <a:ea typeface="Calibri"/>
                <a:cs typeface="Calibri"/>
                <a:sym typeface="Calibri"/>
              </a:rPr>
              <a:t>collegegeld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zorgverzekering</a:t>
            </a:r>
            <a:r>
              <a:rPr lang="en-GB" sz="1200" b="0" i="0" u="none" strike="noStrike" cap="none" dirty="0">
                <a:solidFill>
                  <a:schemeClr val="dk1"/>
                </a:solidFill>
                <a:effectLst/>
                <a:latin typeface="Calibri"/>
                <a:ea typeface="Calibri"/>
                <a:cs typeface="Calibri"/>
                <a:sym typeface="Calibri"/>
              </a:rPr>
              <a:t> of </a:t>
            </a:r>
            <a:r>
              <a:rPr lang="en-GB" sz="1200" b="0" i="0" u="none" strike="noStrike" cap="none" dirty="0" err="1">
                <a:solidFill>
                  <a:schemeClr val="dk1"/>
                </a:solidFill>
                <a:effectLst/>
                <a:latin typeface="Calibri"/>
                <a:ea typeface="Calibri"/>
                <a:cs typeface="Calibri"/>
                <a:sym typeface="Calibri"/>
              </a:rPr>
              <a:t>huur</a:t>
            </a:r>
            <a:r>
              <a:rPr lang="en-GB" sz="1200" b="0" i="0" u="none" strike="noStrike" cap="none" dirty="0">
                <a:solidFill>
                  <a:schemeClr val="dk1"/>
                </a:solidFill>
                <a:effectLst/>
                <a:latin typeface="Calibri"/>
                <a:ea typeface="Calibri"/>
                <a:cs typeface="Calibri"/>
                <a:sym typeface="Calibri"/>
              </a:rPr>
              <a:t>.  </a:t>
            </a:r>
          </a:p>
          <a:p>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nl-NL" sz="1200" b="0" i="0" u="sng" strike="noStrike" cap="none" dirty="0" err="1">
                <a:solidFill>
                  <a:schemeClr val="dk1"/>
                </a:solidFill>
                <a:effectLst/>
                <a:latin typeface="Calibri"/>
                <a:ea typeface="Calibri"/>
                <a:cs typeface="Calibri"/>
                <a:sym typeface="Calibri"/>
              </a:rPr>
              <a:t>tinyurl.com</a:t>
            </a:r>
            <a:r>
              <a:rPr lang="nl-NL" sz="1200" b="0" i="0" u="sng" strike="noStrike" cap="none" dirty="0">
                <a:solidFill>
                  <a:schemeClr val="dk1"/>
                </a:solidFill>
                <a:effectLst/>
                <a:latin typeface="Calibri"/>
                <a:ea typeface="Calibri"/>
                <a:cs typeface="Calibri"/>
                <a:sym typeface="Calibri"/>
              </a:rPr>
              <a:t>/bde4dm38</a:t>
            </a:r>
            <a:r>
              <a:rPr lang="nl-NL" sz="1200" b="0" i="0" u="none" strike="noStrike" cap="none" baseline="0"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onderbouwing</a:t>
            </a:r>
            <a:r>
              <a:rPr lang="en-GB" sz="1200" b="0" i="0" u="none" strike="noStrike" cap="none" dirty="0">
                <a:solidFill>
                  <a:schemeClr val="dk1"/>
                </a:solidFill>
                <a:effectLst/>
                <a:latin typeface="Calibri"/>
                <a:ea typeface="Calibri"/>
                <a:cs typeface="Calibri"/>
                <a:sym typeface="Calibri"/>
              </a:rPr>
              <a:t>.</a:t>
            </a:r>
          </a:p>
        </p:txBody>
      </p:sp>
      <p:sp>
        <p:nvSpPr>
          <p:cNvPr id="386" name="Google Shape;386;p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3: Je </a:t>
            </a:r>
            <a:r>
              <a:rPr lang="en-GB" sz="1200" b="1" i="0" u="none" strike="noStrike" cap="none" dirty="0" err="1">
                <a:solidFill>
                  <a:schemeClr val="dk1"/>
                </a:solidFill>
                <a:effectLst/>
                <a:latin typeface="Calibri"/>
                <a:ea typeface="Calibri"/>
                <a:cs typeface="Calibri"/>
                <a:sym typeface="Calibri"/>
              </a:rPr>
              <a:t>studeert</a:t>
            </a:r>
            <a:r>
              <a:rPr lang="en-GB" sz="1200" b="1" i="0" u="none" strike="noStrike" cap="none" dirty="0">
                <a:solidFill>
                  <a:schemeClr val="dk1"/>
                </a:solidFill>
                <a:effectLst/>
                <a:latin typeface="Calibri"/>
                <a:ea typeface="Calibri"/>
                <a:cs typeface="Calibri"/>
                <a:sym typeface="Calibri"/>
              </a:rPr>
              <a:t> + </a:t>
            </a:r>
            <a:r>
              <a:rPr lang="en-GB" sz="1200" b="1" i="0" u="none" strike="noStrike" cap="none" dirty="0" err="1">
                <a:solidFill>
                  <a:schemeClr val="dk1"/>
                </a:solidFill>
                <a:effectLst/>
                <a:latin typeface="Calibri"/>
                <a:ea typeface="Calibri"/>
                <a:cs typeface="Calibri"/>
                <a:sym typeface="Calibri"/>
              </a:rPr>
              <a:t>woont</a:t>
            </a:r>
            <a:r>
              <a:rPr lang="en-GB" sz="1200" b="1" i="0" u="none" strike="noStrike" cap="none" dirty="0">
                <a:solidFill>
                  <a:schemeClr val="dk1"/>
                </a:solidFill>
                <a:effectLst/>
                <a:latin typeface="Calibri"/>
                <a:ea typeface="Calibri"/>
                <a:cs typeface="Calibri"/>
                <a:sym typeface="Calibri"/>
              </a:rPr>
              <a:t> op </a:t>
            </a:r>
            <a:r>
              <a:rPr lang="en-GB" sz="1200" b="1" i="0" u="none" strike="noStrike" cap="none" dirty="0" err="1">
                <a:solidFill>
                  <a:schemeClr val="dk1"/>
                </a:solidFill>
                <a:effectLst/>
                <a:latin typeface="Calibri"/>
                <a:ea typeface="Calibri"/>
                <a:cs typeface="Calibri"/>
                <a:sym typeface="Calibri"/>
              </a:rPr>
              <a:t>kamers</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Hoeveel</a:t>
            </a:r>
            <a:r>
              <a:rPr lang="en-GB" sz="1200" b="1" i="0" u="none" strike="noStrike" cap="none" dirty="0">
                <a:solidFill>
                  <a:schemeClr val="dk1"/>
                </a:solidFill>
                <a:effectLst/>
                <a:latin typeface="Calibri"/>
                <a:ea typeface="Calibri"/>
                <a:cs typeface="Calibri"/>
                <a:sym typeface="Calibri"/>
              </a:rPr>
              <a:t> ben je per </a:t>
            </a:r>
            <a:r>
              <a:rPr lang="en-GB" sz="1200" b="1" i="0" u="none" strike="noStrike" cap="none" dirty="0" err="1">
                <a:solidFill>
                  <a:schemeClr val="dk1"/>
                </a:solidFill>
                <a:effectLst/>
                <a:latin typeface="Calibri"/>
                <a:ea typeface="Calibri"/>
                <a:cs typeface="Calibri"/>
                <a:sym typeface="Calibri"/>
              </a:rPr>
              <a:t>jaar</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kwijt</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aan</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huur</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vaste</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lasten</a:t>
            </a:r>
            <a:r>
              <a:rPr lang="en-GB" sz="1200" b="1" i="0" u="none" strike="noStrike" cap="none" dirty="0">
                <a:solidFill>
                  <a:schemeClr val="dk1"/>
                </a:solidFill>
                <a:effectLst/>
                <a:latin typeface="Calibri"/>
                <a:ea typeface="Calibri"/>
                <a:cs typeface="Calibri"/>
                <a:sym typeface="Calibri"/>
              </a:rPr>
              <a:t> en </a:t>
            </a:r>
            <a:r>
              <a:rPr lang="en-GB" sz="1200" b="1" i="0" u="none" strike="noStrike" cap="none" dirty="0" err="1">
                <a:solidFill>
                  <a:schemeClr val="dk1"/>
                </a:solidFill>
                <a:effectLst/>
                <a:latin typeface="Calibri"/>
                <a:ea typeface="Calibri"/>
                <a:cs typeface="Calibri"/>
                <a:sym typeface="Calibri"/>
              </a:rPr>
              <a:t>levensonderhoud</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zonder</a:t>
            </a:r>
            <a:r>
              <a:rPr lang="en-GB" sz="1200" b="1" i="0" u="none" strike="noStrike" cap="none" dirty="0">
                <a:solidFill>
                  <a:schemeClr val="dk1"/>
                </a:solidFill>
                <a:effectLst/>
                <a:latin typeface="Calibri"/>
                <a:ea typeface="Calibri"/>
                <a:cs typeface="Calibri"/>
                <a:sym typeface="Calibri"/>
              </a:rPr>
              <a:t> </a:t>
            </a:r>
            <a:r>
              <a:rPr lang="en-GB" sz="1200" b="1" i="0" u="none" strike="noStrike" cap="none" dirty="0" err="1">
                <a:solidFill>
                  <a:schemeClr val="dk1"/>
                </a:solidFill>
                <a:effectLst/>
                <a:latin typeface="Calibri"/>
                <a:ea typeface="Calibri"/>
                <a:cs typeface="Calibri"/>
                <a:sym typeface="Calibri"/>
              </a:rPr>
              <a:t>collegegeld</a:t>
            </a:r>
            <a:r>
              <a:rPr lang="en-GB" sz="1200" b="1" i="0" u="none" strike="noStrike" cap="none" dirty="0">
                <a:solidFill>
                  <a:schemeClr val="dk1"/>
                </a:solidFill>
                <a:effectLst/>
                <a:latin typeface="Calibri"/>
                <a:ea typeface="Calibri"/>
                <a:cs typeface="Calibri"/>
                <a:sym typeface="Calibri"/>
              </a:rPr>
              <a:t>)?</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Juiste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antwoord</a:t>
            </a:r>
            <a:r>
              <a:rPr lang="en-GB" sz="1200" b="0" i="0" u="none" strike="noStrike" cap="none" dirty="0">
                <a:solidFill>
                  <a:schemeClr val="dk1"/>
                </a:solidFill>
                <a:effectLst/>
                <a:latin typeface="Calibri"/>
                <a:ea typeface="Calibri"/>
                <a:cs typeface="Calibri"/>
                <a:sym typeface="Calibri"/>
              </a:rPr>
              <a:t>: C)</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Op basis van </a:t>
            </a:r>
            <a:r>
              <a:rPr lang="en-GB" sz="1200" b="0" i="0" u="none" strike="noStrike" cap="none" dirty="0" err="1">
                <a:solidFill>
                  <a:schemeClr val="dk1"/>
                </a:solidFill>
                <a:effectLst/>
                <a:latin typeface="Calibri"/>
                <a:ea typeface="Calibri"/>
                <a:cs typeface="Calibri"/>
                <a:sym typeface="Calibri"/>
              </a:rPr>
              <a:t>gemiddelde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bedragen</a:t>
            </a:r>
            <a:r>
              <a:rPr lang="en-GB" sz="1200" b="0" i="0" u="none" strike="noStrike" cap="none" dirty="0">
                <a:solidFill>
                  <a:schemeClr val="dk1"/>
                </a:solidFill>
                <a:effectLst/>
                <a:latin typeface="Calibri"/>
                <a:ea typeface="Calibri"/>
                <a:cs typeface="Calibri"/>
                <a:sym typeface="Calibri"/>
              </a:rPr>
              <a:t>: € 12.372 per </a:t>
            </a:r>
            <a:r>
              <a:rPr lang="en-GB" sz="1200" b="0" i="0" u="none" strike="noStrike" cap="none" dirty="0" err="1">
                <a:solidFill>
                  <a:schemeClr val="dk1"/>
                </a:solidFill>
                <a:effectLst/>
                <a:latin typeface="Calibri"/>
                <a:ea typeface="Calibri"/>
                <a:cs typeface="Calibri"/>
                <a:sym typeface="Calibri"/>
              </a:rPr>
              <a:t>jaar</a:t>
            </a:r>
            <a:r>
              <a:rPr lang="en-GB" sz="1200" b="0" i="0" u="none" strike="noStrike" cap="none" dirty="0">
                <a:solidFill>
                  <a:schemeClr val="dk1"/>
                </a:solidFill>
                <a:effectLst/>
                <a:latin typeface="Calibri"/>
                <a:ea typeface="Calibri"/>
                <a:cs typeface="Calibri"/>
                <a:sym typeface="Calibri"/>
              </a:rPr>
              <a: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Per </a:t>
            </a:r>
            <a:r>
              <a:rPr lang="en-GB" sz="1200" b="0" i="0" u="none" strike="noStrike" cap="none" dirty="0" err="1">
                <a:solidFill>
                  <a:schemeClr val="dk1"/>
                </a:solidFill>
                <a:effectLst/>
                <a:latin typeface="Calibri"/>
                <a:ea typeface="Calibri"/>
                <a:cs typeface="Calibri"/>
                <a:sym typeface="Calibri"/>
              </a:rPr>
              <a:t>maand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geeft</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gemiddelde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uitwonende</a:t>
            </a:r>
            <a:r>
              <a:rPr lang="en-GB" sz="1200" b="0" i="0" u="none" strike="noStrike" cap="none" dirty="0">
                <a:solidFill>
                  <a:schemeClr val="dk1"/>
                </a:solidFill>
                <a:effectLst/>
                <a:latin typeface="Calibri"/>
                <a:ea typeface="Calibri"/>
                <a:cs typeface="Calibri"/>
                <a:sym typeface="Calibri"/>
              </a:rPr>
              <a:t> student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Huur</a:t>
            </a:r>
            <a:r>
              <a:rPr lang="en-GB" sz="1200" b="0" i="0" u="none" strike="noStrike" cap="none" dirty="0">
                <a:solidFill>
                  <a:schemeClr val="dk1"/>
                </a:solidFill>
                <a:effectLst/>
                <a:latin typeface="Calibri"/>
                <a:ea typeface="Calibri"/>
                <a:cs typeface="Calibri"/>
                <a:sym typeface="Calibri"/>
              </a:rPr>
              <a:t>: € 426;</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Boodschappen</a:t>
            </a:r>
            <a:r>
              <a:rPr lang="en-GB" sz="1200" b="0" i="0" u="none" strike="noStrike" cap="none" dirty="0">
                <a:solidFill>
                  <a:schemeClr val="dk1"/>
                </a:solidFill>
                <a:effectLst/>
                <a:latin typeface="Calibri"/>
                <a:ea typeface="Calibri"/>
                <a:cs typeface="Calibri"/>
                <a:sym typeface="Calibri"/>
              </a:rPr>
              <a:t>: € 173;</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Studieboeken</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benodigdheden</a:t>
            </a:r>
            <a:r>
              <a:rPr lang="en-GB" sz="1200" b="0" i="0" u="none" strike="noStrike" cap="none" dirty="0">
                <a:solidFill>
                  <a:schemeClr val="dk1"/>
                </a:solidFill>
                <a:effectLst/>
                <a:latin typeface="Calibri"/>
                <a:ea typeface="Calibri"/>
                <a:cs typeface="Calibri"/>
                <a:sym typeface="Calibri"/>
              </a:rPr>
              <a:t>: € 49;</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Vervoerskosten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naast</a:t>
            </a:r>
            <a:r>
              <a:rPr lang="en-GB" sz="1200" b="0" i="0" u="none" strike="noStrike" cap="none" dirty="0">
                <a:solidFill>
                  <a:schemeClr val="dk1"/>
                </a:solidFill>
                <a:effectLst/>
                <a:latin typeface="Calibri"/>
                <a:ea typeface="Calibri"/>
                <a:cs typeface="Calibri"/>
                <a:sym typeface="Calibri"/>
              </a:rPr>
              <a:t> het studentenreisproduct): € 72;</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Ontspanning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uitgaan</a:t>
            </a:r>
            <a:r>
              <a:rPr lang="en-GB" sz="1200" b="0" i="0" u="none" strike="noStrike" cap="none" dirty="0">
                <a:solidFill>
                  <a:schemeClr val="dk1"/>
                </a:solidFill>
                <a:effectLst/>
                <a:latin typeface="Calibri"/>
                <a:ea typeface="Calibri"/>
                <a:cs typeface="Calibri"/>
                <a:sym typeface="Calibri"/>
              </a:rPr>
              <a:t> en sport: € 124;</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Kleding</a:t>
            </a:r>
            <a:r>
              <a:rPr lang="en-GB" sz="1200" b="0" i="0" u="none" strike="noStrike" cap="none" dirty="0">
                <a:solidFill>
                  <a:schemeClr val="dk1"/>
                </a:solidFill>
                <a:effectLst/>
                <a:latin typeface="Calibri"/>
                <a:ea typeface="Calibri"/>
                <a:cs typeface="Calibri"/>
                <a:sym typeface="Calibri"/>
              </a:rPr>
              <a:t> en </a:t>
            </a:r>
            <a:r>
              <a:rPr lang="en-GB" sz="1200" b="0" i="0" u="none" strike="noStrike" cap="none" dirty="0" err="1">
                <a:solidFill>
                  <a:schemeClr val="dk1"/>
                </a:solidFill>
                <a:effectLst/>
                <a:latin typeface="Calibri"/>
                <a:ea typeface="Calibri"/>
                <a:cs typeface="Calibri"/>
                <a:sym typeface="Calibri"/>
              </a:rPr>
              <a:t>schoenen</a:t>
            </a:r>
            <a:r>
              <a:rPr lang="en-GB" sz="1200" b="0" i="0" u="none" strike="noStrike" cap="none" dirty="0">
                <a:solidFill>
                  <a:schemeClr val="dk1"/>
                </a:solidFill>
                <a:effectLst/>
                <a:latin typeface="Calibri"/>
                <a:ea typeface="Calibri"/>
                <a:cs typeface="Calibri"/>
                <a:sym typeface="Calibri"/>
              </a:rPr>
              <a:t>: € 53;</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Zorgverzekering</a:t>
            </a:r>
            <a:r>
              <a:rPr lang="en-GB" sz="1200" b="0" i="0" u="none" strike="noStrike" cap="none" dirty="0">
                <a:solidFill>
                  <a:schemeClr val="dk1"/>
                </a:solidFill>
                <a:effectLst/>
                <a:latin typeface="Calibri"/>
                <a:ea typeface="Calibri"/>
                <a:cs typeface="Calibri"/>
                <a:sym typeface="Calibri"/>
              </a:rPr>
              <a:t>: € 115;</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Telefoon</a:t>
            </a:r>
            <a:r>
              <a:rPr lang="en-GB" sz="1200" b="0" i="0" u="none" strike="noStrike" cap="none" dirty="0">
                <a:solidFill>
                  <a:schemeClr val="dk1"/>
                </a:solidFill>
                <a:effectLst/>
                <a:latin typeface="Calibri"/>
                <a:ea typeface="Calibri"/>
                <a:cs typeface="Calibri"/>
                <a:sym typeface="Calibri"/>
              </a:rPr>
              <a:t>: € 19;</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/bde4dm38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onderbouwing</a:t>
            </a:r>
            <a:r>
              <a:rPr lang="en-GB" sz="1200" b="0" i="0" u="none" strike="noStrike" cap="none" dirty="0">
                <a:solidFill>
                  <a:schemeClr val="dk1"/>
                </a:solidFill>
                <a:effectLst/>
                <a:latin typeface="Calibri"/>
                <a:ea typeface="Calibri"/>
                <a:cs typeface="Calibri"/>
                <a:sym typeface="Calibri"/>
              </a:rPr>
              <a:t>.</a:t>
            </a:r>
          </a:p>
        </p:txBody>
      </p:sp>
      <p:sp>
        <p:nvSpPr>
          <p:cNvPr id="376" name="Google Shape;376;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cap="none" dirty="0">
                <a:solidFill>
                  <a:schemeClr val="dk1"/>
                </a:solidFill>
                <a:effectLst/>
                <a:latin typeface="RijksoverheidSansHeadingTT" panose="020B0503040202060203" pitchFamily="34" charset="0"/>
                <a:ea typeface="Calibri"/>
                <a:cs typeface="Calibri"/>
                <a:sym typeface="Calibri"/>
              </a:rPr>
              <a:t>Neem de leerdoelen door (2 minuten)</a:t>
            </a:r>
          </a:p>
          <a:p>
            <a:r>
              <a:rPr lang="en-GB" sz="1200" b="0" i="0" u="none" strike="noStrike" cap="none" dirty="0">
                <a:solidFill>
                  <a:schemeClr val="dk1"/>
                </a:solidFill>
                <a:effectLst/>
                <a:latin typeface="Calibri"/>
                <a:ea typeface="Calibri"/>
                <a:cs typeface="Calibri"/>
                <a:sym typeface="Calibri"/>
              </a:rPr>
              <a:t>→ Leg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hebt</a:t>
            </a:r>
            <a:r>
              <a:rPr lang="en-GB" sz="1200" b="0" i="0" u="none" strike="noStrike" cap="none" dirty="0">
                <a:solidFill>
                  <a:schemeClr val="dk1"/>
                </a:solidFill>
                <a:effectLst/>
                <a:latin typeface="Calibri"/>
                <a:ea typeface="Calibri"/>
                <a:cs typeface="Calibri"/>
                <a:sym typeface="Calibri"/>
              </a:rPr>
              <a:t> geld </a:t>
            </a:r>
            <a:r>
              <a:rPr lang="en-GB" sz="1200" b="0" i="0" u="none" strike="noStrike" cap="none" dirty="0" err="1">
                <a:solidFill>
                  <a:schemeClr val="dk1"/>
                </a:solidFill>
                <a:effectLst/>
                <a:latin typeface="Calibri"/>
                <a:ea typeface="Calibri"/>
                <a:cs typeface="Calibri"/>
                <a:sym typeface="Calibri"/>
              </a:rPr>
              <a:t>nodig</a:t>
            </a:r>
            <a:r>
              <a:rPr lang="en-GB" sz="1200" b="0" i="0" u="none" strike="noStrike" cap="none" dirty="0">
                <a:solidFill>
                  <a:schemeClr val="dk1"/>
                </a:solidFill>
                <a:effectLst/>
                <a:latin typeface="Calibri"/>
                <a:ea typeface="Calibri"/>
                <a:cs typeface="Calibri"/>
                <a:sym typeface="Calibri"/>
              </a:rPr>
              <a:t> om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studeren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overheid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geeft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daarvoor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Vandaag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bespreken</a:t>
            </a:r>
            <a:r>
              <a:rPr lang="en-GB" sz="1200" b="0" i="0" u="none" strike="noStrike" cap="none" dirty="0">
                <a:solidFill>
                  <a:schemeClr val="dk1"/>
                </a:solidFill>
                <a:effectLst/>
                <a:latin typeface="Calibri"/>
                <a:ea typeface="Calibri"/>
                <a:cs typeface="Calibri"/>
                <a:sym typeface="Calibri"/>
              </a:rPr>
              <a:t> we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welke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onderdelen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bestaat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hoe je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kunt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aanvragen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stopzetten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einde</a:t>
            </a:r>
            <a:r>
              <a:rPr lang="en-GB" sz="1200" b="0" i="0" u="none" strike="noStrike" cap="none" dirty="0">
                <a:solidFill>
                  <a:schemeClr val="dk1"/>
                </a:solidFill>
                <a:effectLst/>
                <a:latin typeface="Calibri"/>
                <a:ea typeface="Calibri"/>
                <a:cs typeface="Calibri"/>
                <a:sym typeface="Calibri"/>
              </a:rPr>
              <a:t> van de les </a:t>
            </a:r>
            <a:r>
              <a:rPr lang="en-GB" sz="1200" b="0" i="0" u="none" strike="noStrike" cap="none" dirty="0" err="1">
                <a:solidFill>
                  <a:schemeClr val="dk1"/>
                </a:solidFill>
                <a:effectLst/>
                <a:latin typeface="Calibri"/>
                <a:ea typeface="Calibri"/>
                <a:cs typeface="Calibri"/>
                <a:sym typeface="Calibri"/>
              </a:rPr>
              <a:t>weet</a:t>
            </a:r>
            <a:r>
              <a:rPr lang="en-GB" sz="1200" b="0" i="0" u="none" strike="noStrike" cap="none" dirty="0">
                <a:solidFill>
                  <a:schemeClr val="dk1"/>
                </a:solidFill>
                <a:effectLst/>
                <a:latin typeface="Calibri"/>
                <a:ea typeface="Calibri"/>
                <a:cs typeface="Calibri"/>
                <a:sym typeface="Calibri"/>
              </a:rPr>
              <a:t> je hoe je online </a:t>
            </a:r>
            <a:r>
              <a:rPr lang="en-GB" sz="1200" b="0" i="0" u="none" strike="noStrike" cap="none" dirty="0" err="1">
                <a:solidFill>
                  <a:schemeClr val="dk1"/>
                </a:solidFill>
                <a:effectLst/>
                <a:latin typeface="Calibri"/>
                <a:ea typeface="Calibri"/>
                <a:cs typeface="Calibri"/>
                <a:sym typeface="Calibri"/>
              </a:rPr>
              <a:t>zelf</a:t>
            </a:r>
            <a:r>
              <a:rPr lang="en-GB" sz="1200" b="0" i="0" u="none" strike="noStrike" cap="none" dirty="0">
                <a:solidFill>
                  <a:schemeClr val="dk1"/>
                </a:solidFill>
                <a:effectLst/>
                <a:latin typeface="Calibri"/>
                <a:ea typeface="Calibri"/>
                <a:cs typeface="Calibri"/>
                <a:sym typeface="Calibri"/>
              </a:rPr>
              <a:t> je </a:t>
            </a:r>
            <a:r>
              <a:rPr lang="en-GB" sz="1200" b="0" i="0" u="none" strike="noStrike" cap="none" dirty="0" err="1">
                <a:solidFill>
                  <a:schemeClr val="dk1"/>
                </a:solidFill>
                <a:effectLst/>
                <a:latin typeface="Calibri"/>
                <a:ea typeface="Calibri"/>
                <a:cs typeface="Calibri"/>
                <a:sym typeface="Calibri"/>
              </a:rPr>
              <a:t>studiefinanciering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regelt</a:t>
            </a:r>
            <a:r>
              <a:rPr lang="en-GB" sz="1200" b="0" i="0" u="none" strike="noStrike" cap="none" dirty="0">
                <a:solidFill>
                  <a:schemeClr val="dk1"/>
                </a:solidFill>
                <a:effectLst/>
                <a:latin typeface="Calibri"/>
                <a:ea typeface="Calibri"/>
                <a:cs typeface="Calibri"/>
                <a:sym typeface="Calibri"/>
              </a:rPr>
              <a:t>.</a:t>
            </a:r>
          </a:p>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11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cap="none" dirty="0">
                <a:solidFill>
                  <a:schemeClr val="dk1"/>
                </a:solidFill>
                <a:effectLst/>
                <a:latin typeface="RijksoverheidSansHeadingTT" panose="020B0503040202060203" pitchFamily="34" charset="0"/>
                <a:ea typeface="Calibri"/>
                <a:cs typeface="Calibri"/>
                <a:sym typeface="Calibri"/>
              </a:rPr>
              <a:t>Wat is studiefinanciering? (5 minuten)</a:t>
            </a:r>
            <a:endParaRPr lang="nl-NL" sz="1200" b="0" i="0" u="none" strike="noStrike" cap="none" dirty="0">
              <a:solidFill>
                <a:schemeClr val="dk1"/>
              </a:solidFill>
              <a:effectLst/>
              <a:latin typeface="RijksoverheidSansHeadingTT" panose="020B0503040202060203" pitchFamily="34" charset="0"/>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 Laat het filmpje zien. Klik hiervoor op de YouTube afbeelding op de dia.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latin typeface="Calibri"/>
              </a:rPr>
              <a:pPr/>
              <a:t>7</a:t>
            </a:fld>
            <a:endParaRPr lang="nl-NL">
              <a:solidFill>
                <a:prstClr val="black"/>
              </a:solidFill>
              <a:latin typeface="Calibri"/>
            </a:endParaRPr>
          </a:p>
        </p:txBody>
      </p:sp>
    </p:spTree>
    <p:extLst>
      <p:ext uri="{BB962C8B-B14F-4D97-AF65-F5344CB8AC3E}">
        <p14:creationId xmlns:p14="http://schemas.microsoft.com/office/powerpoint/2010/main" val="428014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r>
              <a:rPr lang="en-GB" sz="1200" b="1" i="0" u="none" strike="noStrike" cap="none" dirty="0" err="1">
                <a:solidFill>
                  <a:schemeClr val="dk1"/>
                </a:solidFill>
                <a:effectLst/>
                <a:latin typeface="Calibri"/>
                <a:ea typeface="Calibri"/>
                <a:cs typeface="Calibri"/>
                <a:sym typeface="Calibri"/>
              </a:rPr>
              <a:t>Opdracht</a:t>
            </a:r>
            <a:r>
              <a:rPr lang="en-GB" sz="1200" b="1" i="0" u="none" strike="noStrike" cap="none" dirty="0">
                <a:solidFill>
                  <a:schemeClr val="dk1"/>
                </a:solidFill>
                <a:effectLst/>
                <a:latin typeface="Calibri"/>
                <a:ea typeface="Calibri"/>
                <a:cs typeface="Calibri"/>
                <a:sym typeface="Calibri"/>
              </a:rPr>
              <a:t> 1: </a:t>
            </a:r>
            <a:r>
              <a:rPr lang="en-GB" sz="1200" b="1" i="0" u="none" strike="noStrike" cap="none" dirty="0" err="1">
                <a:solidFill>
                  <a:schemeClr val="dk1"/>
                </a:solidFill>
                <a:effectLst/>
                <a:latin typeface="Calibri"/>
                <a:ea typeface="Calibri"/>
                <a:cs typeface="Calibri"/>
                <a:sym typeface="Calibri"/>
              </a:rPr>
              <a:t>Studiefinanciering</a:t>
            </a:r>
            <a:endParaRPr lang="en-GB" sz="1200" b="1"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Aandachtspunten</a:t>
            </a:r>
            <a:r>
              <a:rPr lang="en-GB" sz="1200" b="0" i="0" u="none" strike="noStrike" cap="none" dirty="0">
                <a:solidFill>
                  <a:schemeClr val="dk1"/>
                </a:solidFill>
                <a:effectLst/>
                <a:latin typeface="Calibri"/>
                <a:ea typeface="Calibri"/>
                <a:cs typeface="Calibri"/>
                <a:sym typeface="Calibri"/>
              </a:rPr>
              <a:t> voor de docent:</a:t>
            </a:r>
          </a:p>
          <a:p>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leerlingen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werken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samen</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tweetallen</a:t>
            </a:r>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 Ze </a:t>
            </a:r>
            <a:r>
              <a:rPr lang="en-GB" sz="1200" b="0" i="0" u="none" strike="noStrike" cap="none" dirty="0" err="1">
                <a:solidFill>
                  <a:schemeClr val="dk1"/>
                </a:solidFill>
                <a:effectLst/>
                <a:latin typeface="Calibri"/>
                <a:ea typeface="Calibri"/>
                <a:cs typeface="Calibri"/>
                <a:sym typeface="Calibri"/>
              </a:rPr>
              <a:t>hebben</a:t>
            </a:r>
            <a:r>
              <a:rPr lang="en-GB" sz="1200" b="0" i="0" u="none" strike="noStrike" cap="none" dirty="0">
                <a:solidFill>
                  <a:schemeClr val="dk1"/>
                </a:solidFill>
                <a:effectLst/>
                <a:latin typeface="Calibri"/>
                <a:ea typeface="Calibri"/>
                <a:cs typeface="Calibri"/>
                <a:sym typeface="Calibri"/>
              </a:rPr>
              <a:t> 8 </a:t>
            </a:r>
            <a:r>
              <a:rPr lang="en-GB" sz="1200" b="0" i="0" u="none" strike="noStrike" cap="none" dirty="0" err="1">
                <a:solidFill>
                  <a:schemeClr val="dk1"/>
                </a:solidFill>
                <a:effectLst/>
                <a:latin typeface="Calibri"/>
                <a:ea typeface="Calibri"/>
                <a:cs typeface="Calibri"/>
                <a:sym typeface="Calibri"/>
              </a:rPr>
              <a:t>minuten</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tijd</a:t>
            </a:r>
            <a:r>
              <a:rPr lang="en-GB" sz="1200" b="0" i="0" u="none" strike="noStrike" cap="none" dirty="0">
                <a:solidFill>
                  <a:schemeClr val="dk1"/>
                </a:solidFill>
                <a:effectLst/>
                <a:latin typeface="Calibri"/>
                <a:ea typeface="Calibri"/>
                <a:cs typeface="Calibri"/>
                <a:sym typeface="Calibri"/>
              </a:rPr>
              <a:t> om de </a:t>
            </a:r>
            <a:r>
              <a:rPr lang="en-GB" sz="1200" b="0" i="0" u="none" strike="noStrike" cap="none" dirty="0" err="1">
                <a:solidFill>
                  <a:schemeClr val="dk1"/>
                </a:solidFill>
                <a:effectLst/>
                <a:latin typeface="Calibri"/>
                <a:ea typeface="Calibri"/>
                <a:cs typeface="Calibri"/>
                <a:sym typeface="Calibri"/>
              </a:rPr>
              <a:t>vragen</a:t>
            </a:r>
            <a:r>
              <a:rPr lang="en-GB" sz="1200" b="0" i="0" u="none" strike="noStrike" cap="none" dirty="0">
                <a:solidFill>
                  <a:schemeClr val="dk1"/>
                </a:solidFill>
                <a:effectLst/>
                <a:latin typeface="Calibri"/>
                <a:ea typeface="Calibri"/>
                <a:cs typeface="Calibri"/>
                <a:sym typeface="Calibri"/>
              </a:rPr>
              <a:t> van </a:t>
            </a:r>
            <a:r>
              <a:rPr lang="en-GB" sz="1200" b="0" i="0" u="none" strike="noStrike" cap="none" dirty="0" err="1">
                <a:solidFill>
                  <a:schemeClr val="dk1"/>
                </a:solidFill>
                <a:effectLst/>
                <a:latin typeface="Calibri"/>
                <a:ea typeface="Calibri"/>
                <a:cs typeface="Calibri"/>
                <a:sym typeface="Calibri"/>
              </a:rPr>
              <a:t>opdracht</a:t>
            </a:r>
            <a:r>
              <a:rPr lang="en-GB" sz="1200" b="0" i="0" u="none" strike="noStrike" cap="none" dirty="0">
                <a:solidFill>
                  <a:schemeClr val="dk1"/>
                </a:solidFill>
                <a:effectLst/>
                <a:latin typeface="Calibri"/>
                <a:ea typeface="Calibri"/>
                <a:cs typeface="Calibri"/>
                <a:sym typeface="Calibri"/>
              </a:rPr>
              <a:t> 1 te </a:t>
            </a:r>
            <a:r>
              <a:rPr lang="en-GB" sz="1200" b="0" i="0" u="none" strike="noStrike" cap="none" dirty="0" err="1">
                <a:solidFill>
                  <a:schemeClr val="dk1"/>
                </a:solidFill>
                <a:effectLst/>
                <a:latin typeface="Calibri"/>
                <a:ea typeface="Calibri"/>
                <a:cs typeface="Calibri"/>
                <a:sym typeface="Calibri"/>
              </a:rPr>
              <a:t>maken</a:t>
            </a:r>
            <a:r>
              <a:rPr lang="en-GB" sz="1200" b="0" i="0" u="none" strike="noStrike" cap="none" dirty="0">
                <a:solidFill>
                  <a:schemeClr val="dk1"/>
                </a:solidFill>
                <a:effectLst/>
                <a:latin typeface="Calibri"/>
                <a:ea typeface="Calibri"/>
                <a:cs typeface="Calibri"/>
                <a:sym typeface="Calibri"/>
              </a:rPr>
              <a:t>.</a:t>
            </a:r>
          </a:p>
          <a:p>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klassikaal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FontTx/>
              <a:buNone/>
            </a:pPr>
            <a:endParaRPr lang="nl-NL" sz="1100" b="0" i="0" u="none" strike="noStrike" cap="none" baseline="0" dirty="0">
              <a:solidFill>
                <a:schemeClr val="dk1"/>
              </a:solidFill>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i="0" u="none" strike="noStrike" cap="none" dirty="0">
                <a:solidFill>
                  <a:schemeClr val="dk1"/>
                </a:solidFill>
                <a:effectLst/>
                <a:latin typeface="Calibri"/>
                <a:ea typeface="Calibri"/>
                <a:cs typeface="Calibri"/>
                <a:sym typeface="Calibri"/>
              </a:rPr>
              <a:t>De </a:t>
            </a:r>
            <a:r>
              <a:rPr lang="en-GB" sz="1200" b="0" i="0" u="none" strike="noStrike" cap="none" dirty="0" err="1">
                <a:solidFill>
                  <a:schemeClr val="dk1"/>
                </a:solidFill>
                <a:effectLst/>
                <a:latin typeface="Calibri"/>
                <a:ea typeface="Calibri"/>
                <a:cs typeface="Calibri"/>
                <a:sym typeface="Calibri"/>
              </a:rPr>
              <a:t>antwoorden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worden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klikken</a:t>
            </a:r>
            <a:r>
              <a:rPr lang="en-GB" sz="1200" b="0" i="0" u="none" strike="noStrike" cap="none" dirty="0">
                <a:solidFill>
                  <a:schemeClr val="dk1"/>
                </a:solidFill>
                <a:effectLst/>
                <a:latin typeface="Calibri"/>
                <a:ea typeface="Calibri"/>
                <a:cs typeface="Calibri"/>
                <a:sym typeface="Calibri"/>
              </a:rPr>
              <a:t> op de knop ‘Antwoord’ </a:t>
            </a:r>
            <a:r>
              <a:rPr lang="en-GB" sz="1200" b="0" i="0" u="none" strike="noStrike" cap="none" dirty="0" err="1">
                <a:solidFill>
                  <a:schemeClr val="dk1"/>
                </a:solidFill>
                <a:effectLst/>
                <a:latin typeface="Calibri"/>
                <a:ea typeface="Calibri"/>
                <a:cs typeface="Calibri"/>
                <a:sym typeface="Calibri"/>
              </a:rPr>
              <a:t>zichtbaar</a:t>
            </a:r>
            <a:r>
              <a:rPr lang="en-GB" sz="1200" b="0" i="0" u="none" strike="noStrike" cap="none" dirty="0">
                <a:solidFill>
                  <a:schemeClr val="dk1"/>
                </a:solidFill>
                <a:effectLst/>
                <a:latin typeface="Calibri"/>
                <a:ea typeface="Calibri"/>
                <a:cs typeface="Calibri"/>
                <a:sym typeface="Calibri"/>
              </a:rPr>
              <a:t> op de dia. </a:t>
            </a:r>
          </a:p>
          <a:p>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1A:</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Vanaf</a:t>
            </a:r>
            <a:r>
              <a:rPr lang="en-GB" sz="1200" b="0" i="0" u="none" strike="noStrike" cap="none" dirty="0">
                <a:solidFill>
                  <a:schemeClr val="dk1"/>
                </a:solidFill>
                <a:effectLst/>
                <a:latin typeface="Calibri"/>
                <a:ea typeface="Calibri"/>
                <a:cs typeface="Calibri"/>
                <a:sym typeface="Calibri"/>
              </a:rPr>
              <a:t> 1 </a:t>
            </a:r>
            <a:r>
              <a:rPr lang="en-GB" sz="1200" b="0" i="0" u="none" strike="noStrike" cap="none" dirty="0" err="1">
                <a:solidFill>
                  <a:schemeClr val="dk1"/>
                </a:solidFill>
                <a:effectLst/>
                <a:latin typeface="Calibri"/>
                <a:ea typeface="Calibri"/>
                <a:cs typeface="Calibri"/>
                <a:sym typeface="Calibri"/>
              </a:rPr>
              <a:t>september</a:t>
            </a:r>
            <a:r>
              <a:rPr lang="en-GB" sz="1200" b="0" i="0" u="none" strike="noStrike" cap="none" dirty="0">
                <a:solidFill>
                  <a:schemeClr val="dk1"/>
                </a:solidFill>
                <a:effectLst/>
                <a:latin typeface="Calibri"/>
                <a:ea typeface="Calibri"/>
                <a:cs typeface="Calibri"/>
                <a:sym typeface="Calibri"/>
              </a:rPr>
              <a:t>, de start van het </a:t>
            </a:r>
            <a:r>
              <a:rPr lang="en-GB" sz="1200" b="0" i="0" u="none" strike="noStrike" cap="none" dirty="0" err="1">
                <a:solidFill>
                  <a:schemeClr val="dk1"/>
                </a:solidFill>
                <a:effectLst/>
                <a:latin typeface="Calibri"/>
                <a:ea typeface="Calibri"/>
                <a:cs typeface="Calibri"/>
                <a:sym typeface="Calibri"/>
              </a:rPr>
              <a:t>collegejaar</a:t>
            </a:r>
            <a:r>
              <a:rPr lang="en-GB" sz="1200" b="0" i="0" u="none" strike="noStrike" cap="none" dirty="0">
                <a:solidFill>
                  <a:schemeClr val="dk1"/>
                </a:solidFill>
                <a:effectLst/>
                <a:latin typeface="Calibri"/>
                <a:ea typeface="Calibri"/>
                <a:cs typeface="Calibri"/>
                <a:sym typeface="Calibri"/>
              </a:rPr>
              <a:t>. Voor </a:t>
            </a:r>
            <a:r>
              <a:rPr lang="en-GB" sz="1200" b="0" i="0" u="none" strike="noStrike" cap="none" dirty="0" err="1">
                <a:solidFill>
                  <a:schemeClr val="dk1"/>
                </a:solidFill>
                <a:effectLst/>
                <a:latin typeface="Calibri"/>
                <a:ea typeface="Calibri"/>
                <a:cs typeface="Calibri"/>
                <a:sym typeface="Calibri"/>
              </a:rPr>
              <a:t>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studie</a:t>
            </a:r>
            <a:r>
              <a:rPr lang="en-GB" sz="1200" b="0" i="0" u="none" strike="noStrike" cap="none" dirty="0">
                <a:solidFill>
                  <a:schemeClr val="dk1"/>
                </a:solidFill>
                <a:effectLst/>
                <a:latin typeface="Calibri"/>
                <a:ea typeface="Calibri"/>
                <a:cs typeface="Calibri"/>
                <a:sym typeface="Calibri"/>
              </a:rPr>
              <a:t> in het </a:t>
            </a:r>
            <a:r>
              <a:rPr lang="en-GB" sz="1200" b="0" i="0" u="none" strike="noStrike" cap="none" dirty="0" err="1">
                <a:solidFill>
                  <a:schemeClr val="dk1"/>
                </a:solidFill>
                <a:effectLst/>
                <a:latin typeface="Calibri"/>
                <a:ea typeface="Calibri"/>
                <a:cs typeface="Calibri"/>
                <a:sym typeface="Calibri"/>
              </a:rPr>
              <a:t>hoger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onderwijs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maakt</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niet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uit</a:t>
            </a:r>
            <a:r>
              <a:rPr lang="en-GB" sz="1200" b="0" i="0" u="none" strike="noStrike" cap="none" dirty="0">
                <a:solidFill>
                  <a:schemeClr val="dk1"/>
                </a:solidFill>
                <a:effectLst/>
                <a:latin typeface="Calibri"/>
                <a:ea typeface="Calibri"/>
                <a:cs typeface="Calibri"/>
                <a:sym typeface="Calibri"/>
              </a:rPr>
              <a:t> hoe</a:t>
            </a:r>
          </a:p>
          <a:p>
            <a:r>
              <a:rPr lang="en-GB" sz="1200" b="0" i="0" u="none" strike="noStrike" cap="none" dirty="0">
                <a:solidFill>
                  <a:schemeClr val="dk1"/>
                </a:solidFill>
                <a:effectLst/>
                <a:latin typeface="Calibri"/>
                <a:ea typeface="Calibri"/>
                <a:cs typeface="Calibri"/>
                <a:sym typeface="Calibri"/>
              </a:rPr>
              <a:t>oud je bent.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/yusd27bn</a:t>
            </a:r>
            <a:r>
              <a:rPr lang="en-GB" sz="1200" b="0" i="0" u="none" strike="noStrike" cap="none" dirty="0">
                <a:solidFill>
                  <a:schemeClr val="dk1"/>
                </a:solidFill>
                <a:effectLst/>
                <a:latin typeface="Calibri"/>
                <a:ea typeface="Calibri"/>
                <a:cs typeface="Calibri"/>
                <a:sym typeface="Calibri"/>
              </a:rPr>
              <a:t>.</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r>
              <a:rPr lang="en-GB" sz="1200" b="1" i="0" u="none" strike="noStrike" cap="none" dirty="0" err="1">
                <a:solidFill>
                  <a:schemeClr val="dk1"/>
                </a:solidFill>
                <a:effectLst/>
                <a:latin typeface="Calibri"/>
                <a:ea typeface="Calibri"/>
                <a:cs typeface="Calibri"/>
                <a:sym typeface="Calibri"/>
              </a:rPr>
              <a:t>Vraag</a:t>
            </a:r>
            <a:r>
              <a:rPr lang="en-GB" sz="1200" b="1" i="0" u="none" strike="noStrike" cap="none" dirty="0">
                <a:solidFill>
                  <a:schemeClr val="dk1"/>
                </a:solidFill>
                <a:effectLst/>
                <a:latin typeface="Calibri"/>
                <a:ea typeface="Calibri"/>
                <a:cs typeface="Calibri"/>
                <a:sym typeface="Calibri"/>
              </a:rPr>
              <a:t> 1B:</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Basisbeurs</a:t>
            </a:r>
            <a:r>
              <a:rPr lang="en-GB" sz="1200" b="0" i="0" u="none" strike="noStrike" cap="none" dirty="0">
                <a:solidFill>
                  <a:schemeClr val="dk1"/>
                </a:solidFill>
                <a:effectLst/>
                <a:latin typeface="Calibri"/>
                <a:ea typeface="Calibri"/>
                <a:cs typeface="Calibri"/>
                <a:sym typeface="Calibri"/>
              </a:rPr>
              <a:t>: 4 </a:t>
            </a:r>
            <a:r>
              <a:rPr lang="en-GB" sz="1200" b="0" i="0" u="none" strike="noStrike" cap="none" dirty="0" err="1">
                <a:solidFill>
                  <a:schemeClr val="dk1"/>
                </a:solidFill>
                <a:effectLst/>
                <a:latin typeface="Calibri"/>
                <a:ea typeface="Calibri"/>
                <a:cs typeface="Calibri"/>
                <a:sym typeface="Calibri"/>
              </a:rPr>
              <a:t>jaar</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Aanvullende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beurs</a:t>
            </a:r>
            <a:r>
              <a:rPr lang="en-GB" sz="1200" b="0" i="0" u="none" strike="noStrike" cap="none" dirty="0">
                <a:solidFill>
                  <a:schemeClr val="dk1"/>
                </a:solidFill>
                <a:effectLst/>
                <a:latin typeface="Calibri"/>
                <a:ea typeface="Calibri"/>
                <a:cs typeface="Calibri"/>
                <a:sym typeface="Calibri"/>
              </a:rPr>
              <a:t>: 4 </a:t>
            </a:r>
            <a:r>
              <a:rPr lang="en-GB" sz="1200" b="0" i="0" u="none" strike="noStrike" cap="none" dirty="0" err="1">
                <a:solidFill>
                  <a:schemeClr val="dk1"/>
                </a:solidFill>
                <a:effectLst/>
                <a:latin typeface="Calibri"/>
                <a:ea typeface="Calibri"/>
                <a:cs typeface="Calibri"/>
                <a:sym typeface="Calibri"/>
              </a:rPr>
              <a:t>jaar</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Studentenreisproduct: 5 </a:t>
            </a:r>
            <a:r>
              <a:rPr lang="en-GB" sz="1200" b="0" i="0" u="none" strike="noStrike" cap="none" dirty="0" err="1">
                <a:solidFill>
                  <a:schemeClr val="dk1"/>
                </a:solidFill>
                <a:effectLst/>
                <a:latin typeface="Calibri"/>
                <a:ea typeface="Calibri"/>
                <a:cs typeface="Calibri"/>
                <a:sym typeface="Calibri"/>
              </a:rPr>
              <a:t>jaar</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err="1">
                <a:solidFill>
                  <a:schemeClr val="dk1"/>
                </a:solidFill>
                <a:effectLst/>
                <a:latin typeface="Calibri"/>
                <a:ea typeface="Calibri"/>
                <a:cs typeface="Calibri"/>
                <a:sym typeface="Calibri"/>
              </a:rPr>
              <a:t>Lening</a:t>
            </a:r>
            <a:r>
              <a:rPr lang="en-GB" sz="1200" b="0" i="0" u="none" strike="noStrike" cap="none" dirty="0">
                <a:solidFill>
                  <a:schemeClr val="dk1"/>
                </a:solidFill>
                <a:effectLst/>
                <a:latin typeface="Calibri"/>
                <a:ea typeface="Calibri"/>
                <a:cs typeface="Calibri"/>
                <a:sym typeface="Calibri"/>
              </a:rPr>
              <a:t>: 7 </a:t>
            </a:r>
            <a:r>
              <a:rPr lang="en-GB" sz="1200" b="0" i="0" u="none" strike="noStrike" cap="none" dirty="0" err="1">
                <a:solidFill>
                  <a:schemeClr val="dk1"/>
                </a:solidFill>
                <a:effectLst/>
                <a:latin typeface="Calibri"/>
                <a:ea typeface="Calibri"/>
                <a:cs typeface="Calibri"/>
                <a:sym typeface="Calibri"/>
              </a:rPr>
              <a:t>jaar</a:t>
            </a: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Collegegeldkrediet: 7 </a:t>
            </a:r>
            <a:r>
              <a:rPr lang="en-GB" sz="1200" b="0" i="0" u="none" strike="noStrike" cap="none" dirty="0" err="1">
                <a:solidFill>
                  <a:schemeClr val="dk1"/>
                </a:solidFill>
                <a:effectLst/>
                <a:latin typeface="Calibri"/>
                <a:ea typeface="Calibri"/>
                <a:cs typeface="Calibri"/>
                <a:sym typeface="Calibri"/>
              </a:rPr>
              <a:t>jaar</a:t>
            </a:r>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Ga </a:t>
            </a:r>
            <a:r>
              <a:rPr lang="en-GB" sz="1200" b="0" i="0" u="none" strike="noStrike" cap="none" dirty="0" err="1">
                <a:solidFill>
                  <a:schemeClr val="dk1"/>
                </a:solidFill>
                <a:effectLst/>
                <a:latin typeface="Calibri"/>
                <a:ea typeface="Calibri"/>
                <a:cs typeface="Calibri"/>
                <a:sym typeface="Calibri"/>
              </a:rPr>
              <a:t>naar</a:t>
            </a:r>
            <a:r>
              <a:rPr lang="en-GB" sz="1200" b="0" i="0" u="none" strike="noStrike" cap="none" dirty="0">
                <a:solidFill>
                  <a:schemeClr val="dk1"/>
                </a:solidFill>
                <a:effectLst/>
                <a:latin typeface="Calibri"/>
                <a:ea typeface="Calibri"/>
                <a:cs typeface="Calibri"/>
                <a:sym typeface="Calibri"/>
              </a:rPr>
              <a:t> </a:t>
            </a:r>
            <a:r>
              <a:rPr lang="en-GB" sz="1200" b="0" i="0" u="sng" strike="noStrike" cap="none" dirty="0" err="1">
                <a:solidFill>
                  <a:schemeClr val="dk1"/>
                </a:solidFill>
                <a:effectLst/>
                <a:latin typeface="Calibri"/>
                <a:ea typeface="Calibri"/>
                <a:cs typeface="Calibri"/>
                <a:sym typeface="Calibri"/>
              </a:rPr>
              <a:t>tinyurl.com</a:t>
            </a:r>
            <a:r>
              <a:rPr lang="en-GB" sz="1200" b="0" i="0" u="sng" strike="noStrike" cap="none" dirty="0">
                <a:solidFill>
                  <a:schemeClr val="dk1"/>
                </a:solidFill>
                <a:effectLst/>
                <a:latin typeface="Calibri"/>
                <a:ea typeface="Calibri"/>
                <a:cs typeface="Calibri"/>
                <a:sym typeface="Calibri"/>
              </a:rPr>
              <a:t>/nk9r4t2x </a:t>
            </a:r>
            <a:r>
              <a:rPr lang="en-GB" sz="1200" b="0" i="0" u="none" strike="noStrike" cap="none" dirty="0" err="1">
                <a:solidFill>
                  <a:schemeClr val="dk1"/>
                </a:solidFill>
                <a:effectLst/>
                <a:latin typeface="Calibri"/>
                <a:ea typeface="Calibri"/>
                <a:cs typeface="Calibri"/>
                <a:sym typeface="Calibri"/>
              </a:rPr>
              <a:t>voor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aanvullende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informatie</a:t>
            </a:r>
            <a:r>
              <a:rPr lang="en-GB" sz="1200" b="0" i="0" u="none" strike="noStrike" cap="none" dirty="0">
                <a:solidFill>
                  <a:schemeClr val="dk1"/>
                </a:solidFill>
                <a:effectLst/>
                <a:latin typeface="Calibri"/>
                <a:ea typeface="Calibri"/>
                <a:cs typeface="Calibri"/>
                <a:sym typeface="Calibri"/>
              </a:rPr>
              <a:t>.</a:t>
            </a: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9</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46799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9053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x-none"/>
          </a:p>
        </p:txBody>
      </p:sp>
      <p:sp>
        <p:nvSpPr>
          <p:cNvPr id="15" name="Tijdelijke aanduiding voor voettekst 14"/>
          <p:cNvSpPr>
            <a:spLocks noGrp="1"/>
          </p:cNvSpPr>
          <p:nvPr>
            <p:ph type="ftr" sz="quarter" idx="11"/>
          </p:nvPr>
        </p:nvSpPr>
        <p:spPr/>
        <p:txBody>
          <a:bodyPr/>
          <a:lstStyle/>
          <a:p>
            <a:endParaRPr lang="x-none"/>
          </a:p>
        </p:txBody>
      </p:sp>
      <p:sp>
        <p:nvSpPr>
          <p:cNvPr id="16" name="Tijdelijke aanduiding voor dianummer 1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57785931"/>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57478946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7174684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Tree>
    <p:extLst>
      <p:ext uri="{BB962C8B-B14F-4D97-AF65-F5344CB8AC3E}">
        <p14:creationId xmlns:p14="http://schemas.microsoft.com/office/powerpoint/2010/main" val="2120163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4158308811"/>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6"/>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44510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30020712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16"/>
          </p:nvPr>
        </p:nvSpPr>
        <p:spPr/>
        <p:txBody>
          <a:bodyPr/>
          <a:lstStyle/>
          <a:p>
            <a:endParaRPr lang="nl-NL" dirty="0">
              <a:solidFill>
                <a:srgbClr val="FFFFFF">
                  <a:lumMod val="65000"/>
                </a:srgbClr>
              </a:solidFill>
            </a:endParaRP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439734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solidFill>
                <a:srgbClr val="000000">
                  <a:lumMod val="65000"/>
                </a:srgbClr>
              </a:solidFill>
            </a:endParaRPr>
          </a:p>
        </p:txBody>
      </p:sp>
      <p:sp>
        <p:nvSpPr>
          <p:cNvPr id="14" name="Tijdelijke aanduiding voor voettekst 13"/>
          <p:cNvSpPr>
            <a:spLocks noGrp="1"/>
          </p:cNvSpPr>
          <p:nvPr>
            <p:ph type="ftr" sz="quarter" idx="16"/>
          </p:nvPr>
        </p:nvSpPr>
        <p:spPr/>
        <p:txBody>
          <a:bodyPr/>
          <a:lstStyle/>
          <a:p>
            <a:endParaRPr lang="nl-NL" dirty="0">
              <a:solidFill>
                <a:srgbClr val="000000">
                  <a:lumMod val="65000"/>
                </a:srgbClr>
              </a:solidFill>
            </a:endParaRPr>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solidFill>
                  <a:srgbClr val="000000">
                    <a:lumMod val="65000"/>
                  </a:srgbClr>
                </a:solidFill>
              </a:rPr>
              <a:pPr/>
              <a:t>‹nr.›</a:t>
            </a:fld>
            <a:endParaRPr lang="nl-NL" dirty="0">
              <a:solidFill>
                <a:srgbClr val="000000">
                  <a:lumMod val="65000"/>
                </a:srgbClr>
              </a:solidFill>
            </a:endParaRPr>
          </a:p>
        </p:txBody>
      </p:sp>
    </p:spTree>
    <p:extLst>
      <p:ext uri="{BB962C8B-B14F-4D97-AF65-F5344CB8AC3E}">
        <p14:creationId xmlns:p14="http://schemas.microsoft.com/office/powerpoint/2010/main" val="1551893754"/>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solidFill>
                <a:srgbClr val="FFFFFF">
                  <a:lumMod val="65000"/>
                </a:srgbClr>
              </a:solidFill>
            </a:endParaRPr>
          </a:p>
        </p:txBody>
      </p:sp>
      <p:sp>
        <p:nvSpPr>
          <p:cNvPr id="6" name="Tijdelijke aanduiding voor voettekst 5"/>
          <p:cNvSpPr>
            <a:spLocks noGrp="1"/>
          </p:cNvSpPr>
          <p:nvPr>
            <p:ph type="ftr" sz="quarter" idx="16"/>
          </p:nvPr>
        </p:nvSpPr>
        <p:spPr/>
        <p:txBody>
          <a:bodyPr/>
          <a:lstStyle/>
          <a:p>
            <a:endParaRPr lang="nl-NL" dirty="0">
              <a:solidFill>
                <a:srgbClr val="FFFFFF">
                  <a:lumMod val="65000"/>
                </a:srgbClr>
              </a:solidFill>
            </a:endParaRPr>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57974280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64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x-none"/>
          </a:p>
        </p:txBody>
      </p:sp>
      <p:sp>
        <p:nvSpPr>
          <p:cNvPr id="17" name="Tijdelijke aanduiding voor voettekst 16"/>
          <p:cNvSpPr>
            <a:spLocks noGrp="1"/>
          </p:cNvSpPr>
          <p:nvPr>
            <p:ph type="ftr" sz="quarter" idx="11"/>
          </p:nvPr>
        </p:nvSpPr>
        <p:spPr/>
        <p:txBody>
          <a:bodyPr/>
          <a:lstStyle/>
          <a:p>
            <a:endParaRPr lang="x-none"/>
          </a:p>
        </p:txBody>
      </p:sp>
      <p:sp>
        <p:nvSpPr>
          <p:cNvPr id="18" name="Tijdelijke aanduiding voor dianummer 1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5036075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007354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1" name="Tijdelijke aanduiding voor voettekst 10"/>
          <p:cNvSpPr>
            <a:spLocks noGrp="1"/>
          </p:cNvSpPr>
          <p:nvPr>
            <p:ph type="ftr" sz="quarter" idx="15"/>
          </p:nvPr>
        </p:nvSpPr>
        <p:spPr/>
        <p:txBody>
          <a:bodyPr/>
          <a:lstStyle/>
          <a:p>
            <a:endParaRPr lang="nl-NL" dirty="0">
              <a:solidFill>
                <a:srgbClr val="FFFFFF">
                  <a:lumMod val="65000"/>
                </a:srgbClr>
              </a:solidFill>
            </a:endParaRP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64057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7"/>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4264894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2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8609613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296441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3192754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solidFill>
                <a:srgbClr val="E4EFF9"/>
              </a:solidFill>
            </a:endParaRPr>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solidFill>
                <a:srgbClr val="E4EFF9"/>
              </a:solidFill>
            </a:endParaRP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3931618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x-none"/>
          </a:p>
        </p:txBody>
      </p:sp>
      <p:sp>
        <p:nvSpPr>
          <p:cNvPr id="13" name="Tijdelijke aanduiding voor voettekst 12"/>
          <p:cNvSpPr>
            <a:spLocks noGrp="1"/>
          </p:cNvSpPr>
          <p:nvPr>
            <p:ph type="ftr" sz="quarter" idx="11"/>
          </p:nvPr>
        </p:nvSpPr>
        <p:spPr/>
        <p:txBody>
          <a:bodyPr/>
          <a:lstStyle/>
          <a:p>
            <a:endParaRPr lang="x-none"/>
          </a:p>
        </p:txBody>
      </p:sp>
      <p:sp>
        <p:nvSpPr>
          <p:cNvPr id="14" name="Tijdelijke aanduiding voor dianummer 1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87599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x-none"/>
          </a:p>
        </p:txBody>
      </p:sp>
      <p:sp>
        <p:nvSpPr>
          <p:cNvPr id="12" name="Tijdelijke aanduiding voor voettekst 11"/>
          <p:cNvSpPr>
            <a:spLocks noGrp="1"/>
          </p:cNvSpPr>
          <p:nvPr>
            <p:ph type="ftr" sz="quarter" idx="11"/>
          </p:nvPr>
        </p:nvSpPr>
        <p:spPr/>
        <p:txBody>
          <a:bodyPr/>
          <a:lstStyle/>
          <a:p>
            <a:endParaRPr lang="x-none"/>
          </a:p>
        </p:txBody>
      </p:sp>
      <p:sp>
        <p:nvSpPr>
          <p:cNvPr id="13" name="Tijdelijke aanduiding voor dianummer 1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787119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x-none"/>
          </a:p>
        </p:txBody>
      </p:sp>
      <p:sp>
        <p:nvSpPr>
          <p:cNvPr id="18" name="Tijdelijke aanduiding voor voettekst 17"/>
          <p:cNvSpPr>
            <a:spLocks noGrp="1"/>
          </p:cNvSpPr>
          <p:nvPr>
            <p:ph type="ftr" sz="quarter" idx="15"/>
          </p:nvPr>
        </p:nvSpPr>
        <p:spPr/>
        <p:txBody>
          <a:bodyPr/>
          <a:lstStyle/>
          <a:p>
            <a:endParaRPr lang="x-none"/>
          </a:p>
        </p:txBody>
      </p:sp>
      <p:sp>
        <p:nvSpPr>
          <p:cNvPr id="19" name="Tijdelijke aanduiding voor dianummer 18"/>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6334181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x-none"/>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x-none"/>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0693790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x-none"/>
          </a:p>
        </p:txBody>
      </p:sp>
      <p:sp>
        <p:nvSpPr>
          <p:cNvPr id="7" name="Tijdelijke aanduiding voor voettekst 6"/>
          <p:cNvSpPr>
            <a:spLocks noGrp="1"/>
          </p:cNvSpPr>
          <p:nvPr>
            <p:ph type="ftr" sz="quarter" idx="11"/>
          </p:nvPr>
        </p:nvSpPr>
        <p:spPr/>
        <p:txBody>
          <a:bodyPr/>
          <a:lstStyle/>
          <a:p>
            <a:endParaRPr lang="x-none"/>
          </a:p>
        </p:txBody>
      </p:sp>
      <p:sp>
        <p:nvSpPr>
          <p:cNvPr id="8" name="Tijdelijke aanduiding voor dianumm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867079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7" name="Rechthoek 6"/>
          <p:cNvSpPr/>
          <p:nvPr/>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x-none"/>
          </a:p>
        </p:txBody>
      </p:sp>
      <p:sp>
        <p:nvSpPr>
          <p:cNvPr id="12" name="Tijdelijke aanduiding voor voettekst 11"/>
          <p:cNvSpPr>
            <a:spLocks noGrp="1"/>
          </p:cNvSpPr>
          <p:nvPr>
            <p:ph type="ftr" sz="quarter" idx="12"/>
          </p:nvPr>
        </p:nvSpPr>
        <p:spPr/>
        <p:txBody>
          <a:bodyPr/>
          <a:lstStyle/>
          <a:p>
            <a:endParaRPr lang="x-none"/>
          </a:p>
        </p:txBody>
      </p:sp>
      <p:sp>
        <p:nvSpPr>
          <p:cNvPr id="13" name="Tijdelijke aanduiding voor dianummer 12"/>
          <p:cNvSpPr>
            <a:spLocks noGrp="1"/>
          </p:cNvSpPr>
          <p:nvPr>
            <p:ph type="sldNum" sz="quarter" idx="13"/>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82725031"/>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x-none"/>
          </a:p>
        </p:txBody>
      </p:sp>
      <p:sp>
        <p:nvSpPr>
          <p:cNvPr id="14" name="Tijdelijke aanduiding voor voettekst 13"/>
          <p:cNvSpPr>
            <a:spLocks noGrp="1"/>
          </p:cNvSpPr>
          <p:nvPr>
            <p:ph type="ftr" sz="quarter" idx="12"/>
          </p:nvPr>
        </p:nvSpPr>
        <p:spPr/>
        <p:txBody>
          <a:bodyPr/>
          <a:lstStyle/>
          <a:p>
            <a:endParaRPr lang="x-none"/>
          </a:p>
        </p:txBody>
      </p:sp>
      <p:sp>
        <p:nvSpPr>
          <p:cNvPr id="15" name="Tijdelijke aanduiding voor dianummer 14"/>
          <p:cNvSpPr>
            <a:spLocks noGrp="1"/>
          </p:cNvSpPr>
          <p:nvPr>
            <p:ph type="sldNum" sz="quarter" idx="13"/>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2543465"/>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x-none"/>
          </a:p>
        </p:txBody>
      </p:sp>
      <p:sp>
        <p:nvSpPr>
          <p:cNvPr id="12" name="Tijdelijke aanduiding voor voettekst 11"/>
          <p:cNvSpPr>
            <a:spLocks noGrp="1"/>
          </p:cNvSpPr>
          <p:nvPr>
            <p:ph type="ftr" sz="quarter" idx="26"/>
          </p:nvPr>
        </p:nvSpPr>
        <p:spPr/>
        <p:txBody>
          <a:bodyPr/>
          <a:lstStyle/>
          <a:p>
            <a:endParaRPr lang="x-none"/>
          </a:p>
        </p:txBody>
      </p:sp>
      <p:sp>
        <p:nvSpPr>
          <p:cNvPr id="13" name="Tijdelijke aanduiding voor dianummer 12"/>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758036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x-none"/>
          </a:p>
        </p:txBody>
      </p:sp>
      <p:sp>
        <p:nvSpPr>
          <p:cNvPr id="14" name="Tijdelijke aanduiding voor voettekst 13"/>
          <p:cNvSpPr>
            <a:spLocks noGrp="1"/>
          </p:cNvSpPr>
          <p:nvPr>
            <p:ph type="ftr" sz="quarter" idx="11"/>
          </p:nvPr>
        </p:nvSpPr>
        <p:spPr/>
        <p:txBody>
          <a:bodyPr/>
          <a:lstStyle/>
          <a:p>
            <a:endParaRPr lang="x-none"/>
          </a:p>
        </p:txBody>
      </p:sp>
      <p:sp>
        <p:nvSpPr>
          <p:cNvPr id="15" name="Tijdelijke aanduiding voor dianummer 1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680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x-none"/>
          </a:p>
        </p:txBody>
      </p:sp>
      <p:sp>
        <p:nvSpPr>
          <p:cNvPr id="21" name="Tijdelijke aanduiding voor voettekst 20"/>
          <p:cNvSpPr>
            <a:spLocks noGrp="1"/>
          </p:cNvSpPr>
          <p:nvPr>
            <p:ph type="ftr" sz="quarter" idx="26"/>
          </p:nvPr>
        </p:nvSpPr>
        <p:spPr/>
        <p:txBody>
          <a:bodyPr/>
          <a:lstStyle/>
          <a:p>
            <a:endParaRPr lang="x-none"/>
          </a:p>
        </p:txBody>
      </p:sp>
      <p:sp>
        <p:nvSpPr>
          <p:cNvPr id="22" name="Tijdelijke aanduiding voor dianummer 21"/>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976574"/>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x-none"/>
          </a:p>
        </p:txBody>
      </p:sp>
      <p:sp>
        <p:nvSpPr>
          <p:cNvPr id="12" name="Tijdelijke aanduiding voor voettekst 11"/>
          <p:cNvSpPr>
            <a:spLocks noGrp="1"/>
          </p:cNvSpPr>
          <p:nvPr>
            <p:ph type="ftr" sz="quarter" idx="26"/>
          </p:nvPr>
        </p:nvSpPr>
        <p:spPr/>
        <p:txBody>
          <a:bodyPr/>
          <a:lstStyle/>
          <a:p>
            <a:endParaRPr lang="x-none"/>
          </a:p>
        </p:txBody>
      </p:sp>
      <p:sp>
        <p:nvSpPr>
          <p:cNvPr id="13" name="Tijdelijke aanduiding voor dianummer 12"/>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840382945"/>
      </p:ext>
    </p:extLst>
  </p:cSld>
  <p:clrMapOvr>
    <a:masterClrMapping/>
  </p:clrMapOvr>
  <p:hf hdr="0" ftr="0" dt="0"/>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x-none"/>
          </a:p>
        </p:txBody>
      </p:sp>
      <p:sp>
        <p:nvSpPr>
          <p:cNvPr id="10" name="Tijdelijke aanduiding voor voettekst 9"/>
          <p:cNvSpPr>
            <a:spLocks noGrp="1"/>
          </p:cNvSpPr>
          <p:nvPr>
            <p:ph type="ftr" sz="quarter" idx="15"/>
          </p:nvPr>
        </p:nvSpPr>
        <p:spPr/>
        <p:txBody>
          <a:bodyPr/>
          <a:lstStyle/>
          <a:p>
            <a:endParaRPr lang="x-none"/>
          </a:p>
        </p:txBody>
      </p:sp>
      <p:sp>
        <p:nvSpPr>
          <p:cNvPr id="11" name="Tijdelijke aanduiding voor dianummer 10"/>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70232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6" name="Rechthoek 5"/>
          <p:cNvSpPr/>
          <p:nvPr/>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x-none"/>
          </a:p>
        </p:txBody>
      </p:sp>
      <p:sp>
        <p:nvSpPr>
          <p:cNvPr id="10" name="Tijdelijke aanduiding voor voettekst 9"/>
          <p:cNvSpPr>
            <a:spLocks noGrp="1"/>
          </p:cNvSpPr>
          <p:nvPr>
            <p:ph type="ftr" sz="quarter" idx="15"/>
          </p:nvPr>
        </p:nvSpPr>
        <p:spPr/>
        <p:txBody>
          <a:bodyPr/>
          <a:lstStyle/>
          <a:p>
            <a:endParaRPr lang="x-none"/>
          </a:p>
        </p:txBody>
      </p:sp>
      <p:sp>
        <p:nvSpPr>
          <p:cNvPr id="11" name="Tijdelijke aanduiding voor dianummer 10"/>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7714551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x-none"/>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x-none"/>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305441394"/>
      </p:ext>
    </p:extLst>
  </p:cSld>
  <p:clrMapOvr>
    <a:overrideClrMapping bg1="dk1" tx1="lt1" bg2="dk2" tx2="lt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x-none"/>
          </a:p>
        </p:txBody>
      </p:sp>
      <p:sp>
        <p:nvSpPr>
          <p:cNvPr id="10" name="Tijdelijke aanduiding voor voettekst 9"/>
          <p:cNvSpPr>
            <a:spLocks noGrp="1"/>
          </p:cNvSpPr>
          <p:nvPr>
            <p:ph type="ftr" sz="quarter" idx="16"/>
          </p:nvPr>
        </p:nvSpPr>
        <p:spPr/>
        <p:txBody>
          <a:bodyPr/>
          <a:lstStyle/>
          <a:p>
            <a:endParaRPr lang="x-none"/>
          </a:p>
        </p:txBody>
      </p:sp>
      <p:sp>
        <p:nvSpPr>
          <p:cNvPr id="11" name="Tijdelijke aanduiding voor dianummer 10"/>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5797393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x-none"/>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x-none"/>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024656706"/>
      </p:ext>
    </p:extLst>
  </p:cSld>
  <p:clrMapOvr>
    <a:overrideClrMapping bg1="dk1" tx1="lt1" bg2="dk2" tx2="lt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x-none"/>
          </a:p>
        </p:txBody>
      </p:sp>
      <p:sp>
        <p:nvSpPr>
          <p:cNvPr id="9" name="Tijdelijke aanduiding voor voettekst 8"/>
          <p:cNvSpPr>
            <a:spLocks noGrp="1"/>
          </p:cNvSpPr>
          <p:nvPr>
            <p:ph type="ftr" sz="quarter" idx="16"/>
          </p:nvPr>
        </p:nvSpPr>
        <p:spPr/>
        <p:txBody>
          <a:bodyPr/>
          <a:lstStyle/>
          <a:p>
            <a:endParaRPr lang="x-none"/>
          </a:p>
        </p:txBody>
      </p:sp>
      <p:sp>
        <p:nvSpPr>
          <p:cNvPr id="10" name="Tijdelijke aanduiding voor dianummer 9"/>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429334232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x-none"/>
          </a:p>
        </p:txBody>
      </p:sp>
      <p:sp>
        <p:nvSpPr>
          <p:cNvPr id="14" name="Tijdelijke aanduiding voor voettekst 13"/>
          <p:cNvSpPr>
            <a:spLocks noGrp="1"/>
          </p:cNvSpPr>
          <p:nvPr>
            <p:ph type="ftr" sz="quarter" idx="16"/>
          </p:nvPr>
        </p:nvSpPr>
        <p:spPr/>
        <p:txBody>
          <a:bodyPr/>
          <a:lstStyle/>
          <a:p>
            <a:endParaRPr lang="x-none"/>
          </a:p>
        </p:txBody>
      </p:sp>
      <p:sp>
        <p:nvSpPr>
          <p:cNvPr id="15" name="Tijdelijke aanduiding voor dianummer 14"/>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144160625"/>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x-none"/>
          </a:p>
        </p:txBody>
      </p:sp>
      <p:sp>
        <p:nvSpPr>
          <p:cNvPr id="6" name="Tijdelijke aanduiding voor voettekst 5"/>
          <p:cNvSpPr>
            <a:spLocks noGrp="1"/>
          </p:cNvSpPr>
          <p:nvPr>
            <p:ph type="ftr" sz="quarter" idx="16"/>
          </p:nvPr>
        </p:nvSpPr>
        <p:spPr/>
        <p:txBody>
          <a:bodyPr/>
          <a:lstStyle/>
          <a:p>
            <a:endParaRPr lang="x-none"/>
          </a:p>
        </p:txBody>
      </p:sp>
      <p:sp>
        <p:nvSpPr>
          <p:cNvPr id="7" name="Tijdelijke aanduiding voor dianummer 6"/>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547745714"/>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16" name="Rechthoek 15"/>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x-none"/>
          </a:p>
        </p:txBody>
      </p:sp>
      <p:sp>
        <p:nvSpPr>
          <p:cNvPr id="12" name="Tijdelijke aanduiding voor voettekst 11"/>
          <p:cNvSpPr>
            <a:spLocks noGrp="1"/>
          </p:cNvSpPr>
          <p:nvPr>
            <p:ph type="ftr" sz="quarter" idx="24"/>
          </p:nvPr>
        </p:nvSpPr>
        <p:spPr/>
        <p:txBody>
          <a:bodyPr/>
          <a:lstStyle/>
          <a:p>
            <a:endParaRPr lang="x-none"/>
          </a:p>
        </p:txBody>
      </p:sp>
      <p:sp>
        <p:nvSpPr>
          <p:cNvPr id="15" name="Tijdelijke aanduiding voor dianummer 14"/>
          <p:cNvSpPr>
            <a:spLocks noGrp="1"/>
          </p:cNvSpPr>
          <p:nvPr>
            <p:ph type="sldNum" sz="quarter" idx="25"/>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spTree>
    <p:extLst>
      <p:ext uri="{BB962C8B-B14F-4D97-AF65-F5344CB8AC3E}">
        <p14:creationId xmlns:p14="http://schemas.microsoft.com/office/powerpoint/2010/main" val="273961195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8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203593887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x-none"/>
          </a:p>
        </p:txBody>
      </p:sp>
      <p:sp>
        <p:nvSpPr>
          <p:cNvPr id="11" name="Tijdelijke aanduiding voor voettekst 10"/>
          <p:cNvSpPr>
            <a:spLocks noGrp="1"/>
          </p:cNvSpPr>
          <p:nvPr>
            <p:ph type="ftr" sz="quarter" idx="15"/>
          </p:nvPr>
        </p:nvSpPr>
        <p:spPr/>
        <p:txBody>
          <a:bodyPr/>
          <a:lstStyle/>
          <a:p>
            <a:endParaRPr lang="x-none"/>
          </a:p>
        </p:txBody>
      </p:sp>
      <p:sp>
        <p:nvSpPr>
          <p:cNvPr id="12" name="Tijdelijke aanduiding voor dianummer 11"/>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71107016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x-none"/>
          </a:p>
        </p:txBody>
      </p:sp>
      <p:sp>
        <p:nvSpPr>
          <p:cNvPr id="12" name="Tijdelijke aanduiding voor voettekst 11"/>
          <p:cNvSpPr>
            <a:spLocks noGrp="1"/>
          </p:cNvSpPr>
          <p:nvPr>
            <p:ph type="ftr" sz="quarter" idx="17"/>
          </p:nvPr>
        </p:nvSpPr>
        <p:spPr/>
        <p:txBody>
          <a:bodyPr/>
          <a:lstStyle/>
          <a:p>
            <a:endParaRPr lang="x-none"/>
          </a:p>
        </p:txBody>
      </p:sp>
      <p:sp>
        <p:nvSpPr>
          <p:cNvPr id="13" name="Tijdelijke aanduiding voor dianummer 12"/>
          <p:cNvSpPr>
            <a:spLocks noGrp="1"/>
          </p:cNvSpPr>
          <p:nvPr>
            <p:ph type="sldNum" sz="quarter" idx="18"/>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79890417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x-none"/>
          </a:p>
        </p:txBody>
      </p:sp>
      <p:sp>
        <p:nvSpPr>
          <p:cNvPr id="15" name="Tijdelijke aanduiding voor voettekst 14"/>
          <p:cNvSpPr>
            <a:spLocks noGrp="1"/>
          </p:cNvSpPr>
          <p:nvPr>
            <p:ph type="ftr" sz="quarter" idx="21"/>
          </p:nvPr>
        </p:nvSpPr>
        <p:spPr/>
        <p:txBody>
          <a:bodyPr/>
          <a:lstStyle/>
          <a:p>
            <a:endParaRPr lang="x-none"/>
          </a:p>
        </p:txBody>
      </p:sp>
      <p:sp>
        <p:nvSpPr>
          <p:cNvPr id="16" name="Tijdelijke aanduiding voor dianummer 15"/>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63513943"/>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x-none"/>
          </a:p>
        </p:txBody>
      </p:sp>
      <p:sp>
        <p:nvSpPr>
          <p:cNvPr id="8" name="Tijdelijke aanduiding voor voettekst 7"/>
          <p:cNvSpPr>
            <a:spLocks noGrp="1"/>
          </p:cNvSpPr>
          <p:nvPr>
            <p:ph type="ftr" sz="quarter" idx="23"/>
          </p:nvPr>
        </p:nvSpPr>
        <p:spPr/>
        <p:txBody>
          <a:bodyPr/>
          <a:lstStyle/>
          <a:p>
            <a:endParaRPr lang="x-none"/>
          </a:p>
        </p:txBody>
      </p:sp>
      <p:sp>
        <p:nvSpPr>
          <p:cNvPr id="9" name="Tijdelijke aanduiding voor dianummer 8"/>
          <p:cNvSpPr>
            <a:spLocks noGrp="1"/>
          </p:cNvSpPr>
          <p:nvPr>
            <p:ph type="sldNum" sz="quarter" idx="24"/>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53783121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6" name="Rechthoek 5"/>
          <p:cNvSpPr/>
          <p:nvPr/>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x-none"/>
          </a:p>
        </p:txBody>
      </p:sp>
      <p:sp>
        <p:nvSpPr>
          <p:cNvPr id="8" name="Tijdelijke aanduiding voor voettekst 7"/>
          <p:cNvSpPr>
            <a:spLocks noGrp="1"/>
          </p:cNvSpPr>
          <p:nvPr>
            <p:ph type="ftr" sz="quarter" idx="23"/>
          </p:nvPr>
        </p:nvSpPr>
        <p:spPr/>
        <p:txBody>
          <a:bodyPr/>
          <a:lstStyle/>
          <a:p>
            <a:endParaRPr lang="x-none"/>
          </a:p>
        </p:txBody>
      </p:sp>
      <p:sp>
        <p:nvSpPr>
          <p:cNvPr id="9" name="Tijdelijke aanduiding voor dianummer 8"/>
          <p:cNvSpPr>
            <a:spLocks noGrp="1"/>
          </p:cNvSpPr>
          <p:nvPr>
            <p:ph type="sldNum" sz="quarter" idx="24"/>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94554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x-none"/>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x-none"/>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2036358"/>
      </p:ext>
    </p:extLst>
  </p:cSld>
  <p:clrMapOvr>
    <a:overrideClrMapping bg1="dk1" tx1="lt1" bg2="dk2" tx2="lt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fbeelding met titel">
  <p:cSld name="1_Afbeelding met titel">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0" y="5153776"/>
            <a:ext cx="12192000" cy="576000"/>
          </a:xfrm>
          <a:prstGeom prst="rect">
            <a:avLst/>
          </a:prstGeom>
          <a:solidFill>
            <a:schemeClr val="dk2"/>
          </a:solidFill>
          <a:ln>
            <a:noFill/>
          </a:ln>
        </p:spPr>
        <p:txBody>
          <a:bodyPr spcFirstLastPara="1" wrap="square" lIns="756000" tIns="45700" rIns="91425" bIns="45700" anchor="ctr" anchorCtr="0">
            <a:noAutofit/>
          </a:bodyPr>
          <a:lstStyle>
            <a:lvl1pPr lvl="0" algn="l">
              <a:lnSpc>
                <a:spcPct val="90000"/>
              </a:lnSpc>
              <a:spcBef>
                <a:spcPts val="0"/>
              </a:spcBef>
              <a:spcAft>
                <a:spcPts val="0"/>
              </a:spcAft>
              <a:buClr>
                <a:schemeClr val="dk1"/>
              </a:buClr>
              <a:buSzPts val="3200"/>
              <a:buFont typeface="Verdan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0" y="5825413"/>
            <a:ext cx="12192000" cy="396000"/>
          </a:xfrm>
          <a:prstGeom prst="rect">
            <a:avLst/>
          </a:prstGeom>
          <a:solidFill>
            <a:schemeClr val="lt1"/>
          </a:solidFill>
          <a:ln>
            <a:noFill/>
          </a:ln>
        </p:spPr>
        <p:txBody>
          <a:bodyPr spcFirstLastPara="1" wrap="square" lIns="756000"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1"/>
                </a:solidFill>
              </a:defRPr>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SzPts val="1600"/>
              <a:buNone/>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Tree>
    <p:extLst>
      <p:ext uri="{BB962C8B-B14F-4D97-AF65-F5344CB8AC3E}">
        <p14:creationId xmlns:p14="http://schemas.microsoft.com/office/powerpoint/2010/main" val="2022264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houdsopgave met afbeelding">
  <p:cSld name="1_Inhoudsopgave met afbeelding">
    <p:spTree>
      <p:nvGrpSpPr>
        <p:cNvPr id="1" name="Shape 25"/>
        <p:cNvGrpSpPr/>
        <p:nvPr/>
      </p:nvGrpSpPr>
      <p:grpSpPr>
        <a:xfrm>
          <a:off x="0" y="0"/>
          <a:ext cx="0" cy="0"/>
          <a:chOff x="0" y="0"/>
          <a:chExt cx="0" cy="0"/>
        </a:xfrm>
      </p:grpSpPr>
      <p:sp>
        <p:nvSpPr>
          <p:cNvPr id="27" name="Google Shape;27;p20"/>
          <p:cNvSpPr txBox="1">
            <a:spLocks noGrp="1"/>
          </p:cNvSpPr>
          <p:nvPr>
            <p:ph type="body" idx="1"/>
          </p:nvPr>
        </p:nvSpPr>
        <p:spPr>
          <a:xfrm>
            <a:off x="6553200" y="2289600"/>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dk1"/>
              </a:buClr>
              <a:buSzPts val="1920"/>
              <a:buFont typeface="Verdana"/>
              <a:buAutoNum type="arabicPeriod"/>
              <a:defRPr>
                <a:solidFill>
                  <a:schemeClr val="dk1"/>
                </a:solidFill>
              </a:defRPr>
            </a:lvl1pPr>
            <a:lvl2pPr marL="914400" lvl="1" indent="-355600" algn="l">
              <a:lnSpc>
                <a:spcPct val="90000"/>
              </a:lnSpc>
              <a:spcBef>
                <a:spcPts val="1000"/>
              </a:spcBef>
              <a:spcAft>
                <a:spcPts val="0"/>
              </a:spcAft>
              <a:buClr>
                <a:schemeClr val="dk1"/>
              </a:buClr>
              <a:buSzPts val="2000"/>
              <a:buChar char="–"/>
              <a:defRPr>
                <a:solidFill>
                  <a:schemeClr val="dk1"/>
                </a:solidFill>
              </a:defRPr>
            </a:lvl2pPr>
            <a:lvl3pPr marL="1371600" lvl="2" indent="-342900" algn="l">
              <a:lnSpc>
                <a:spcPct val="90000"/>
              </a:lnSpc>
              <a:spcBef>
                <a:spcPts val="800"/>
              </a:spcBef>
              <a:spcAft>
                <a:spcPts val="0"/>
              </a:spcAft>
              <a:buClr>
                <a:schemeClr val="dk1"/>
              </a:buClr>
              <a:buSzPts val="1800"/>
              <a:buChar char="▪"/>
              <a:defRPr>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30200" algn="l">
              <a:lnSpc>
                <a:spcPct val="90000"/>
              </a:lnSpc>
              <a:spcBef>
                <a:spcPts val="600"/>
              </a:spcBef>
              <a:spcAft>
                <a:spcPts val="0"/>
              </a:spcAft>
              <a:buClr>
                <a:schemeClr val="dk1"/>
              </a:buClr>
              <a:buSzPts val="16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0" name="Google Shape;30;p20"/>
          <p:cNvSpPr txBox="1">
            <a:spLocks noGrp="1"/>
          </p:cNvSpPr>
          <p:nvPr>
            <p:ph type="title"/>
          </p:nvPr>
        </p:nvSpPr>
        <p:spPr>
          <a:xfrm>
            <a:off x="6553200"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Verda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a:spLocks noGrp="1"/>
          </p:cNvSpPr>
          <p:nvPr>
            <p:ph type="pic" idx="2"/>
          </p:nvPr>
        </p:nvSpPr>
        <p:spPr>
          <a:xfrm>
            <a:off x="0" y="0"/>
            <a:ext cx="6098242" cy="6858000"/>
          </a:xfrm>
          <a:prstGeom prst="rect">
            <a:avLst/>
          </a:prstGeom>
          <a:solidFill>
            <a:schemeClr val="dk1">
              <a:alpha val="9803"/>
            </a:schemeClr>
          </a:solidFill>
          <a:ln>
            <a:noFill/>
          </a:ln>
        </p:spPr>
        <p:txBody>
          <a:bodyPr spcFirstLastPara="1" wrap="square" lIns="612000"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32" name="Google Shape;32;p2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2380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x-none"/>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x-none"/>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2834349427"/>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fbeelding verticaal kleur">
  <p:cSld name="1_Afbeelding verticaal kleur">
    <p:spTree>
      <p:nvGrpSpPr>
        <p:cNvPr id="1" name="Shape 35"/>
        <p:cNvGrpSpPr/>
        <p:nvPr/>
      </p:nvGrpSpPr>
      <p:grpSpPr>
        <a:xfrm>
          <a:off x="0" y="0"/>
          <a:ext cx="0" cy="0"/>
          <a:chOff x="0" y="0"/>
          <a:chExt cx="0" cy="0"/>
        </a:xfrm>
      </p:grpSpPr>
      <p:sp>
        <p:nvSpPr>
          <p:cNvPr id="37" name="Google Shape;37;p21"/>
          <p:cNvSpPr txBox="1">
            <a:spLocks noGrp="1"/>
          </p:cNvSpPr>
          <p:nvPr>
            <p:ph type="body" idx="1"/>
          </p:nvPr>
        </p:nvSpPr>
        <p:spPr>
          <a:xfrm>
            <a:off x="635000" y="2289600"/>
            <a:ext cx="5005388" cy="39354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dk1"/>
              </a:buClr>
              <a:buSzPts val="1920"/>
              <a:buChar char="›"/>
              <a:defRPr>
                <a:solidFill>
                  <a:schemeClr val="dk1"/>
                </a:solidFill>
              </a:defRPr>
            </a:lvl1pPr>
            <a:lvl2pPr marL="914400" lvl="1" indent="-355600" algn="l">
              <a:lnSpc>
                <a:spcPct val="90000"/>
              </a:lnSpc>
              <a:spcBef>
                <a:spcPts val="1000"/>
              </a:spcBef>
              <a:spcAft>
                <a:spcPts val="0"/>
              </a:spcAft>
              <a:buClr>
                <a:schemeClr val="dk1"/>
              </a:buClr>
              <a:buSzPts val="2000"/>
              <a:buChar char="–"/>
              <a:defRPr>
                <a:solidFill>
                  <a:schemeClr val="dk1"/>
                </a:solidFill>
              </a:defRPr>
            </a:lvl2pPr>
            <a:lvl3pPr marL="1371600" lvl="2" indent="-342900" algn="l">
              <a:lnSpc>
                <a:spcPct val="90000"/>
              </a:lnSpc>
              <a:spcBef>
                <a:spcPts val="800"/>
              </a:spcBef>
              <a:spcAft>
                <a:spcPts val="0"/>
              </a:spcAft>
              <a:buClr>
                <a:schemeClr val="dk1"/>
              </a:buClr>
              <a:buSzPts val="1800"/>
              <a:buChar char="▪"/>
              <a:defRPr>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30200" algn="l">
              <a:lnSpc>
                <a:spcPct val="90000"/>
              </a:lnSpc>
              <a:spcBef>
                <a:spcPts val="600"/>
              </a:spcBef>
              <a:spcAft>
                <a:spcPts val="0"/>
              </a:spcAft>
              <a:buClr>
                <a:schemeClr val="dk1"/>
              </a:buClr>
              <a:buSzPts val="16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40" name="Google Shape;40;p21"/>
          <p:cNvSpPr txBox="1">
            <a:spLocks noGrp="1"/>
          </p:cNvSpPr>
          <p:nvPr>
            <p:ph type="title"/>
          </p:nvPr>
        </p:nvSpPr>
        <p:spPr>
          <a:xfrm>
            <a:off x="634206" y="1051200"/>
            <a:ext cx="5004594"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Verda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a:spLocks noGrp="1"/>
          </p:cNvSpPr>
          <p:nvPr>
            <p:ph type="pic" idx="2"/>
          </p:nvPr>
        </p:nvSpPr>
        <p:spPr>
          <a:xfrm>
            <a:off x="6096000" y="-2381"/>
            <a:ext cx="6096000" cy="6860381"/>
          </a:xfrm>
          <a:prstGeom prst="rect">
            <a:avLst/>
          </a:prstGeom>
          <a:solidFill>
            <a:srgbClr val="D8D8D8"/>
          </a:solidFill>
          <a:ln>
            <a:noFill/>
          </a:ln>
        </p:spPr>
        <p:txBody>
          <a:bodyPr spcFirstLastPara="1" wrap="square" lIns="91425"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42" name="Google Shape;42;p2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02955968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beelding verticaal wit">
  <p:cSld name="1_Afbeelding verticaal wit">
    <p:spTree>
      <p:nvGrpSpPr>
        <p:cNvPr id="1" name="Shape 195"/>
        <p:cNvGrpSpPr/>
        <p:nvPr/>
      </p:nvGrpSpPr>
      <p:grpSpPr>
        <a:xfrm>
          <a:off x="0" y="0"/>
          <a:ext cx="0" cy="0"/>
          <a:chOff x="0" y="0"/>
          <a:chExt cx="0" cy="0"/>
        </a:xfrm>
      </p:grpSpPr>
      <p:sp>
        <p:nvSpPr>
          <p:cNvPr id="196" name="Google Shape;196;p41"/>
          <p:cNvSpPr txBox="1">
            <a:spLocks noGrp="1"/>
          </p:cNvSpPr>
          <p:nvPr>
            <p:ph type="body" idx="1"/>
          </p:nvPr>
        </p:nvSpPr>
        <p:spPr>
          <a:xfrm>
            <a:off x="635000" y="2289600"/>
            <a:ext cx="5003800" cy="39318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97" name="Google Shape;197;p41"/>
          <p:cNvSpPr txBox="1">
            <a:spLocks noGrp="1"/>
          </p:cNvSpPr>
          <p:nvPr>
            <p:ph type="title"/>
          </p:nvPr>
        </p:nvSpPr>
        <p:spPr>
          <a:xfrm>
            <a:off x="635000" y="1051200"/>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1"/>
          <p:cNvSpPr>
            <a:spLocks noGrp="1"/>
          </p:cNvSpPr>
          <p:nvPr>
            <p:ph type="pic" idx="2"/>
          </p:nvPr>
        </p:nvSpPr>
        <p:spPr>
          <a:xfrm>
            <a:off x="6096000" y="-2381"/>
            <a:ext cx="6096000" cy="6860381"/>
          </a:xfrm>
          <a:prstGeom prst="rect">
            <a:avLst/>
          </a:prstGeom>
          <a:solidFill>
            <a:srgbClr val="D8D8D8"/>
          </a:solidFill>
          <a:ln>
            <a:noFill/>
          </a:ln>
        </p:spPr>
        <p:txBody>
          <a:bodyPr spcFirstLastPara="1" wrap="square" lIns="91425"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199" name="Google Shape;199;p4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0979828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354867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58562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1"/>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339708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datum 10"/>
          <p:cNvSpPr>
            <a:spLocks noGrp="1"/>
          </p:cNvSpPr>
          <p:nvPr>
            <p:ph type="dt" sz="half" idx="23"/>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4"/>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1021290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9777879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dirty="0">
              <a:solidFill>
                <a:srgbClr val="FFFFFF">
                  <a:lumMod val="65000"/>
                </a:srgbClr>
              </a:solidFill>
            </a:endParaRPr>
          </a:p>
        </p:txBody>
      </p:sp>
      <p:sp>
        <p:nvSpPr>
          <p:cNvPr id="19" name="Tijdelijke aanduiding voor voettekst 18"/>
          <p:cNvSpPr>
            <a:spLocks noGrp="1"/>
          </p:cNvSpPr>
          <p:nvPr>
            <p:ph type="ftr" sz="quarter" idx="18"/>
          </p:nvPr>
        </p:nvSpPr>
        <p:spPr/>
        <p:txBody>
          <a:bodyPr/>
          <a:lstStyle/>
          <a:p>
            <a:endParaRPr lang="nl-NL" dirty="0">
              <a:solidFill>
                <a:srgbClr val="FFFFFF">
                  <a:lumMod val="65000"/>
                </a:srgbClr>
              </a:solidFill>
            </a:endParaRPr>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240914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solidFill>
                <a:srgbClr val="FFFFFF">
                  <a:lumMod val="65000"/>
                </a:srgbClr>
              </a:solidFill>
            </a:endParaRPr>
          </a:p>
        </p:txBody>
      </p:sp>
      <p:sp>
        <p:nvSpPr>
          <p:cNvPr id="16" name="Tijdelijke aanduiding voor voettekst 15"/>
          <p:cNvSpPr>
            <a:spLocks noGrp="1"/>
          </p:cNvSpPr>
          <p:nvPr>
            <p:ph type="ftr" sz="quarter" idx="15"/>
          </p:nvPr>
        </p:nvSpPr>
        <p:spPr/>
        <p:txBody>
          <a:bodyPr/>
          <a:lstStyle/>
          <a:p>
            <a:endParaRPr lang="nl-NL" dirty="0">
              <a:solidFill>
                <a:srgbClr val="FFFFFF">
                  <a:lumMod val="65000"/>
                </a:srgbClr>
              </a:solidFill>
            </a:endParaRP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Tree>
    <p:extLst>
      <p:ext uri="{BB962C8B-B14F-4D97-AF65-F5344CB8AC3E}">
        <p14:creationId xmlns:p14="http://schemas.microsoft.com/office/powerpoint/2010/main" val="823022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5" name="Tijdelijke aanduiding voor datum 4"/>
          <p:cNvSpPr>
            <a:spLocks noGrp="1"/>
          </p:cNvSpPr>
          <p:nvPr>
            <p:ph type="dt" sz="half" idx="20"/>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2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11131122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13" name="Rechthoek 12"/>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x-none"/>
          </a:p>
        </p:txBody>
      </p:sp>
      <p:sp>
        <p:nvSpPr>
          <p:cNvPr id="19" name="Tijdelijke aanduiding voor voettekst 18"/>
          <p:cNvSpPr>
            <a:spLocks noGrp="1"/>
          </p:cNvSpPr>
          <p:nvPr>
            <p:ph type="ftr" sz="quarter" idx="18"/>
          </p:nvPr>
        </p:nvSpPr>
        <p:spPr/>
        <p:txBody>
          <a:bodyPr/>
          <a:lstStyle/>
          <a:p>
            <a:endParaRPr lang="x-none"/>
          </a:p>
        </p:txBody>
      </p:sp>
      <p:sp>
        <p:nvSpPr>
          <p:cNvPr id="20" name="Tijdelijke aanduiding voor dianummer 19"/>
          <p:cNvSpPr>
            <a:spLocks noGrp="1"/>
          </p:cNvSpPr>
          <p:nvPr>
            <p:ph type="sldNum" sz="quarter" idx="19"/>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15820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752686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5"/>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87162806"/>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1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1488310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solidFill>
                <a:srgbClr val="FFFFFF">
                  <a:lumMod val="65000"/>
                </a:srgbClr>
              </a:solidFill>
            </a:endParaRPr>
          </a:p>
        </p:txBody>
      </p:sp>
      <p:sp>
        <p:nvSpPr>
          <p:cNvPr id="17" name="Tijdelijke aanduiding voor voettekst 16"/>
          <p:cNvSpPr>
            <a:spLocks noGrp="1"/>
          </p:cNvSpPr>
          <p:nvPr>
            <p:ph type="ftr" sz="quarter" idx="1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461451856"/>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solidFill>
                <a:srgbClr val="FFFFFF">
                  <a:lumMod val="65000"/>
                </a:srgbClr>
              </a:solidFill>
            </a:endParaRPr>
          </a:p>
        </p:txBody>
      </p:sp>
      <p:sp>
        <p:nvSpPr>
          <p:cNvPr id="13" name="Tijdelijke aanduiding voor voettekst 12"/>
          <p:cNvSpPr>
            <a:spLocks noGrp="1"/>
          </p:cNvSpPr>
          <p:nvPr>
            <p:ph type="ftr" sz="quarter" idx="11"/>
          </p:nvPr>
        </p:nvSpPr>
        <p:spPr/>
        <p:txBody>
          <a:bodyPr/>
          <a:lstStyle/>
          <a:p>
            <a:endParaRPr lang="nl-NL" dirty="0">
              <a:solidFill>
                <a:srgbClr val="FFFFFF">
                  <a:lumMod val="65000"/>
                </a:srgbClr>
              </a:solidFill>
            </a:endParaRP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96354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1"/>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54087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04495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1597601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solidFill>
                <a:srgbClr val="FFFFFF">
                  <a:lumMod val="65000"/>
                </a:srgbClr>
              </a:solidFill>
            </a:endParaRPr>
          </a:p>
        </p:txBody>
      </p:sp>
      <p:sp>
        <p:nvSpPr>
          <p:cNvPr id="7" name="Tijdelijke aanduiding voor voettekst 6"/>
          <p:cNvSpPr>
            <a:spLocks noGrp="1"/>
          </p:cNvSpPr>
          <p:nvPr>
            <p:ph type="ftr" sz="quarter" idx="11"/>
          </p:nvPr>
        </p:nvSpPr>
        <p:spPr/>
        <p:txBody>
          <a:bodyPr/>
          <a:lstStyle/>
          <a:p>
            <a:endParaRPr lang="nl-NL" dirty="0">
              <a:solidFill>
                <a:srgbClr val="FFFFFF">
                  <a:lumMod val="65000"/>
                </a:srgbClr>
              </a:solidFill>
            </a:endParaRP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693831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buFont typeface="Arial" charset="0"/>
              <a:buNone/>
            </a:pPr>
            <a:endParaRPr lang="nl-NL" sz="1000" kern="1200">
              <a:solidFill>
                <a:srgbClr val="FFFFFF"/>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2"/>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2369776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x-none"/>
          </a:p>
        </p:txBody>
      </p:sp>
      <p:sp>
        <p:nvSpPr>
          <p:cNvPr id="16" name="Tijdelijke aanduiding voor voettekst 15"/>
          <p:cNvSpPr>
            <a:spLocks noGrp="1"/>
          </p:cNvSpPr>
          <p:nvPr>
            <p:ph type="ftr" sz="quarter" idx="15"/>
          </p:nvPr>
        </p:nvSpPr>
        <p:spPr/>
        <p:txBody>
          <a:bodyPr/>
          <a:lstStyle/>
          <a:p>
            <a:endParaRPr lang="x-none"/>
          </a:p>
        </p:txBody>
      </p:sp>
      <p:sp>
        <p:nvSpPr>
          <p:cNvPr id="17" name="Tijdelijke aanduiding voor dianummer 16"/>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30519394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3" name="Tijdelijke aanduiding voor datum 12"/>
          <p:cNvSpPr>
            <a:spLocks noGrp="1"/>
          </p:cNvSpPr>
          <p:nvPr>
            <p:ph type="dt" sz="half" idx="11"/>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2"/>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969554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168024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solidFill>
                <a:srgbClr val="FFFFFF">
                  <a:lumMod val="65000"/>
                </a:srgbClr>
              </a:solidFill>
            </a:endParaRPr>
          </a:p>
        </p:txBody>
      </p:sp>
      <p:sp>
        <p:nvSpPr>
          <p:cNvPr id="21" name="Tijdelijke aanduiding voor voettekst 20"/>
          <p:cNvSpPr>
            <a:spLocks noGrp="1"/>
          </p:cNvSpPr>
          <p:nvPr>
            <p:ph type="ftr" sz="quarter" idx="26"/>
          </p:nvPr>
        </p:nvSpPr>
        <p:spPr/>
        <p:txBody>
          <a:bodyPr/>
          <a:lstStyle/>
          <a:p>
            <a:endParaRPr lang="nl-NL" dirty="0">
              <a:solidFill>
                <a:srgbClr val="FFFFFF">
                  <a:lumMod val="65000"/>
                </a:srgbClr>
              </a:solidFill>
            </a:endParaRPr>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4705863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5802257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04536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Tree>
    <p:extLst>
      <p:ext uri="{BB962C8B-B14F-4D97-AF65-F5344CB8AC3E}">
        <p14:creationId xmlns:p14="http://schemas.microsoft.com/office/powerpoint/2010/main" val="127484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35085846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6"/>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10548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59994196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16"/>
          </p:nvPr>
        </p:nvSpPr>
        <p:spPr/>
        <p:txBody>
          <a:bodyPr/>
          <a:lstStyle/>
          <a:p>
            <a:endParaRPr lang="nl-NL" dirty="0">
              <a:solidFill>
                <a:srgbClr val="FFFFFF">
                  <a:lumMod val="65000"/>
                </a:srgbClr>
              </a:solidFill>
            </a:endParaRP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4248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x-none"/>
          </a:p>
        </p:txBody>
      </p:sp>
      <p:sp>
        <p:nvSpPr>
          <p:cNvPr id="9" name="Tijdelijke aanduiding voor voettekst 8"/>
          <p:cNvSpPr>
            <a:spLocks noGrp="1"/>
          </p:cNvSpPr>
          <p:nvPr>
            <p:ph type="ftr" sz="quarter" idx="21"/>
          </p:nvPr>
        </p:nvSpPr>
        <p:spPr/>
        <p:txBody>
          <a:bodyPr/>
          <a:lstStyle/>
          <a:p>
            <a:endParaRPr lang="x-none"/>
          </a:p>
        </p:txBody>
      </p:sp>
      <p:sp>
        <p:nvSpPr>
          <p:cNvPr id="18" name="Tijdelijke aanduiding voor dianummer 17"/>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1114623"/>
      </p:ext>
    </p:extLst>
  </p:cSld>
  <p:clrMapOvr>
    <a:masterClrMapping/>
  </p:clrMapOvr>
  <p:hf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solidFill>
                <a:srgbClr val="000000">
                  <a:lumMod val="65000"/>
                </a:srgbClr>
              </a:solidFill>
            </a:endParaRPr>
          </a:p>
        </p:txBody>
      </p:sp>
      <p:sp>
        <p:nvSpPr>
          <p:cNvPr id="14" name="Tijdelijke aanduiding voor voettekst 13"/>
          <p:cNvSpPr>
            <a:spLocks noGrp="1"/>
          </p:cNvSpPr>
          <p:nvPr>
            <p:ph type="ftr" sz="quarter" idx="16"/>
          </p:nvPr>
        </p:nvSpPr>
        <p:spPr/>
        <p:txBody>
          <a:bodyPr/>
          <a:lstStyle/>
          <a:p>
            <a:endParaRPr lang="nl-NL" dirty="0">
              <a:solidFill>
                <a:srgbClr val="000000">
                  <a:lumMod val="65000"/>
                </a:srgbClr>
              </a:solidFill>
            </a:endParaRPr>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solidFill>
                  <a:srgbClr val="000000">
                    <a:lumMod val="65000"/>
                  </a:srgbClr>
                </a:solidFill>
              </a:rPr>
              <a:pPr/>
              <a:t>‹nr.›</a:t>
            </a:fld>
            <a:endParaRPr lang="nl-NL" dirty="0">
              <a:solidFill>
                <a:srgbClr val="000000">
                  <a:lumMod val="65000"/>
                </a:srgbClr>
              </a:solidFill>
            </a:endParaRPr>
          </a:p>
        </p:txBody>
      </p:sp>
    </p:spTree>
    <p:extLst>
      <p:ext uri="{BB962C8B-B14F-4D97-AF65-F5344CB8AC3E}">
        <p14:creationId xmlns:p14="http://schemas.microsoft.com/office/powerpoint/2010/main" val="282672809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solidFill>
                <a:srgbClr val="FFFFFF">
                  <a:lumMod val="65000"/>
                </a:srgbClr>
              </a:solidFill>
            </a:endParaRPr>
          </a:p>
        </p:txBody>
      </p:sp>
      <p:sp>
        <p:nvSpPr>
          <p:cNvPr id="6" name="Tijdelijke aanduiding voor voettekst 5"/>
          <p:cNvSpPr>
            <a:spLocks noGrp="1"/>
          </p:cNvSpPr>
          <p:nvPr>
            <p:ph type="ftr" sz="quarter" idx="16"/>
          </p:nvPr>
        </p:nvSpPr>
        <p:spPr/>
        <p:txBody>
          <a:bodyPr/>
          <a:lstStyle/>
          <a:p>
            <a:endParaRPr lang="nl-NL" dirty="0">
              <a:solidFill>
                <a:srgbClr val="FFFFFF">
                  <a:lumMod val="65000"/>
                </a:srgbClr>
              </a:solidFill>
            </a:endParaRPr>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993295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208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500809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1" name="Tijdelijke aanduiding voor voettekst 10"/>
          <p:cNvSpPr>
            <a:spLocks noGrp="1"/>
          </p:cNvSpPr>
          <p:nvPr>
            <p:ph type="ftr" sz="quarter" idx="15"/>
          </p:nvPr>
        </p:nvSpPr>
        <p:spPr/>
        <p:txBody>
          <a:bodyPr/>
          <a:lstStyle/>
          <a:p>
            <a:endParaRPr lang="nl-NL" dirty="0">
              <a:solidFill>
                <a:srgbClr val="FFFFFF">
                  <a:lumMod val="65000"/>
                </a:srgbClr>
              </a:solidFill>
            </a:endParaRP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91017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7"/>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316693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2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7023423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24935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38506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solidFill>
                <a:srgbClr val="E4EFF9"/>
              </a:solidFill>
            </a:endParaRPr>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solidFill>
                <a:srgbClr val="E4EFF9"/>
              </a:solidFill>
            </a:endParaRP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70935805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5" name="Rechthoek 4"/>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x-none"/>
          </a:p>
        </p:txBody>
      </p:sp>
      <p:sp>
        <p:nvSpPr>
          <p:cNvPr id="18" name="Tijdelijke aanduiding voor voettekst 17"/>
          <p:cNvSpPr>
            <a:spLocks noGrp="1"/>
          </p:cNvSpPr>
          <p:nvPr>
            <p:ph type="ftr" sz="quarter" idx="15"/>
          </p:nvPr>
        </p:nvSpPr>
        <p:spPr/>
        <p:txBody>
          <a:bodyPr/>
          <a:lstStyle/>
          <a:p>
            <a:endParaRPr lang="x-none"/>
          </a:p>
        </p:txBody>
      </p:sp>
      <p:sp>
        <p:nvSpPr>
          <p:cNvPr id="19" name="Tijdelijke aanduiding voor dianummer 18"/>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GB"/>
              <a:t>Click icon to add picture</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881964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3229704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1"/>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260129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datum 10"/>
          <p:cNvSpPr>
            <a:spLocks noGrp="1"/>
          </p:cNvSpPr>
          <p:nvPr>
            <p:ph type="dt" sz="half" idx="23"/>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4"/>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370816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5300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dirty="0">
              <a:solidFill>
                <a:srgbClr val="FFFFFF">
                  <a:lumMod val="65000"/>
                </a:srgbClr>
              </a:solidFill>
            </a:endParaRPr>
          </a:p>
        </p:txBody>
      </p:sp>
      <p:sp>
        <p:nvSpPr>
          <p:cNvPr id="19" name="Tijdelijke aanduiding voor voettekst 18"/>
          <p:cNvSpPr>
            <a:spLocks noGrp="1"/>
          </p:cNvSpPr>
          <p:nvPr>
            <p:ph type="ftr" sz="quarter" idx="18"/>
          </p:nvPr>
        </p:nvSpPr>
        <p:spPr/>
        <p:txBody>
          <a:bodyPr/>
          <a:lstStyle/>
          <a:p>
            <a:endParaRPr lang="nl-NL" dirty="0">
              <a:solidFill>
                <a:srgbClr val="FFFFFF">
                  <a:lumMod val="65000"/>
                </a:srgbClr>
              </a:solidFill>
            </a:endParaRPr>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138526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solidFill>
                <a:srgbClr val="FFFFFF">
                  <a:lumMod val="65000"/>
                </a:srgbClr>
              </a:solidFill>
            </a:endParaRPr>
          </a:p>
        </p:txBody>
      </p:sp>
      <p:sp>
        <p:nvSpPr>
          <p:cNvPr id="16" name="Tijdelijke aanduiding voor voettekst 15"/>
          <p:cNvSpPr>
            <a:spLocks noGrp="1"/>
          </p:cNvSpPr>
          <p:nvPr>
            <p:ph type="ftr" sz="quarter" idx="15"/>
          </p:nvPr>
        </p:nvSpPr>
        <p:spPr/>
        <p:txBody>
          <a:bodyPr/>
          <a:lstStyle/>
          <a:p>
            <a:endParaRPr lang="nl-NL" dirty="0">
              <a:solidFill>
                <a:srgbClr val="FFFFFF">
                  <a:lumMod val="65000"/>
                </a:srgbClr>
              </a:solidFill>
            </a:endParaRP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Tree>
    <p:extLst>
      <p:ext uri="{BB962C8B-B14F-4D97-AF65-F5344CB8AC3E}">
        <p14:creationId xmlns:p14="http://schemas.microsoft.com/office/powerpoint/2010/main" val="1330483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5" name="Tijdelijke aanduiding voor datum 4"/>
          <p:cNvSpPr>
            <a:spLocks noGrp="1"/>
          </p:cNvSpPr>
          <p:nvPr>
            <p:ph type="dt" sz="half" idx="20"/>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2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11687421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452345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5"/>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398334107"/>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1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876282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x-none"/>
          </a:p>
        </p:txBody>
      </p:sp>
      <p:sp>
        <p:nvSpPr>
          <p:cNvPr id="12" name="Tijdelijke aanduiding voor voettekst 11"/>
          <p:cNvSpPr>
            <a:spLocks noGrp="1"/>
          </p:cNvSpPr>
          <p:nvPr>
            <p:ph type="ftr" sz="quarter" idx="15"/>
          </p:nvPr>
        </p:nvSpPr>
        <p:spPr/>
        <p:txBody>
          <a:bodyPr/>
          <a:lstStyle/>
          <a:p>
            <a:endParaRPr lang="x-none"/>
          </a:p>
        </p:txBody>
      </p:sp>
      <p:sp>
        <p:nvSpPr>
          <p:cNvPr id="13" name="Tijdelijke aanduiding voor dianummer 12"/>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9606871"/>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solidFill>
                <a:srgbClr val="FFFFFF">
                  <a:lumMod val="65000"/>
                </a:srgbClr>
              </a:solidFill>
            </a:endParaRPr>
          </a:p>
        </p:txBody>
      </p:sp>
      <p:sp>
        <p:nvSpPr>
          <p:cNvPr id="17" name="Tijdelijke aanduiding voor voettekst 16"/>
          <p:cNvSpPr>
            <a:spLocks noGrp="1"/>
          </p:cNvSpPr>
          <p:nvPr>
            <p:ph type="ftr" sz="quarter" idx="1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898619281"/>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solidFill>
                <a:srgbClr val="FFFFFF">
                  <a:lumMod val="65000"/>
                </a:srgbClr>
              </a:solidFill>
            </a:endParaRPr>
          </a:p>
        </p:txBody>
      </p:sp>
      <p:sp>
        <p:nvSpPr>
          <p:cNvPr id="13" name="Tijdelijke aanduiding voor voettekst 12"/>
          <p:cNvSpPr>
            <a:spLocks noGrp="1"/>
          </p:cNvSpPr>
          <p:nvPr>
            <p:ph type="ftr" sz="quarter" idx="11"/>
          </p:nvPr>
        </p:nvSpPr>
        <p:spPr/>
        <p:txBody>
          <a:bodyPr/>
          <a:lstStyle/>
          <a:p>
            <a:endParaRPr lang="nl-NL" dirty="0">
              <a:solidFill>
                <a:srgbClr val="FFFFFF">
                  <a:lumMod val="65000"/>
                </a:srgbClr>
              </a:solidFill>
            </a:endParaRP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28397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1"/>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498381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965545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553466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solidFill>
                <a:srgbClr val="FFFFFF">
                  <a:lumMod val="65000"/>
                </a:srgbClr>
              </a:solidFill>
            </a:endParaRPr>
          </a:p>
        </p:txBody>
      </p:sp>
      <p:sp>
        <p:nvSpPr>
          <p:cNvPr id="7" name="Tijdelijke aanduiding voor voettekst 6"/>
          <p:cNvSpPr>
            <a:spLocks noGrp="1"/>
          </p:cNvSpPr>
          <p:nvPr>
            <p:ph type="ftr" sz="quarter" idx="11"/>
          </p:nvPr>
        </p:nvSpPr>
        <p:spPr/>
        <p:txBody>
          <a:bodyPr/>
          <a:lstStyle/>
          <a:p>
            <a:endParaRPr lang="nl-NL" dirty="0">
              <a:solidFill>
                <a:srgbClr val="FFFFFF">
                  <a:lumMod val="65000"/>
                </a:srgbClr>
              </a:solidFill>
            </a:endParaRP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6399978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buFont typeface="Arial" charset="0"/>
              <a:buNone/>
            </a:pPr>
            <a:endParaRPr lang="nl-NL" sz="1000" kern="1200">
              <a:solidFill>
                <a:srgbClr val="FFFFFF"/>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2"/>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593474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3" name="Tijdelijke aanduiding voor datum 12"/>
          <p:cNvSpPr>
            <a:spLocks noGrp="1"/>
          </p:cNvSpPr>
          <p:nvPr>
            <p:ph type="dt" sz="half" idx="11"/>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2"/>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6557789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8408787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solidFill>
                <a:srgbClr val="FFFFFF">
                  <a:lumMod val="65000"/>
                </a:srgbClr>
              </a:solidFill>
            </a:endParaRPr>
          </a:p>
        </p:txBody>
      </p:sp>
      <p:sp>
        <p:nvSpPr>
          <p:cNvPr id="21" name="Tijdelijke aanduiding voor voettekst 20"/>
          <p:cNvSpPr>
            <a:spLocks noGrp="1"/>
          </p:cNvSpPr>
          <p:nvPr>
            <p:ph type="ftr" sz="quarter" idx="26"/>
          </p:nvPr>
        </p:nvSpPr>
        <p:spPr/>
        <p:txBody>
          <a:bodyPr/>
          <a:lstStyle/>
          <a:p>
            <a:endParaRPr lang="nl-NL" dirty="0">
              <a:solidFill>
                <a:srgbClr val="FFFFFF">
                  <a:lumMod val="65000"/>
                </a:srgbClr>
              </a:solidFill>
            </a:endParaRPr>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1113414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image" Target="../media/image3.png"/><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2.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image" Target="../media/image3.png"/><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theme" Target="../theme/theme3.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x-none"/>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x-none"/>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p:nvPicPr>
        <p:blipFill rotWithShape="1">
          <a:blip r:embed="rId44">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440923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689" r:id="rId42"/>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a:buClrTx/>
              <a:buFontTx/>
              <a:buNone/>
            </a:pPr>
            <a:fld id="{10A0A6AF-03C5-477E-939A-E28F7E7F05EA}" type="slidenum">
              <a:rPr lang="nl-NL" kern="1200" smtClean="0">
                <a:solidFill>
                  <a:srgbClr val="FFFFFF">
                    <a:lumMod val="65000"/>
                  </a:srgbClr>
                </a:solidFill>
                <a:latin typeface="Verdana"/>
                <a:ea typeface="+mn-ea"/>
                <a:cs typeface="+mn-cs"/>
              </a:rPr>
              <a:pPr>
                <a:buClrTx/>
                <a:buFontTx/>
                <a:buNone/>
              </a:pPr>
              <a:t>‹nr.›</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23602315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a:buClrTx/>
              <a:buFontTx/>
              <a:buNone/>
            </a:pPr>
            <a:fld id="{10A0A6AF-03C5-477E-939A-E28F7E7F05EA}" type="slidenum">
              <a:rPr lang="nl-NL" kern="1200" smtClean="0">
                <a:solidFill>
                  <a:srgbClr val="FFFFFF">
                    <a:lumMod val="65000"/>
                  </a:srgbClr>
                </a:solidFill>
                <a:latin typeface="Verdana"/>
                <a:ea typeface="+mn-ea"/>
                <a:cs typeface="+mn-cs"/>
              </a:rPr>
              <a:pPr>
                <a:buClrTx/>
                <a:buFontTx/>
                <a:buNone/>
              </a:pPr>
              <a:t>‹nr.›</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777388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5ege7kNXxI"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duo.nl/particulier/studiefinanciering/aanvragen.jsp"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tinyurl.com/22mxjk6n" TargetMode="External"/><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slide" Target="slide26.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cDTM5AOEc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9"/>
        <p:cNvGrpSpPr/>
        <p:nvPr/>
      </p:nvGrpSpPr>
      <p:grpSpPr>
        <a:xfrm>
          <a:off x="0" y="0"/>
          <a:ext cx="0" cy="0"/>
          <a:chOff x="0" y="0"/>
          <a:chExt cx="0" cy="0"/>
        </a:xfrm>
      </p:grpSpPr>
      <p:sp>
        <p:nvSpPr>
          <p:cNvPr id="340" name="Google Shape;340;p1"/>
          <p:cNvSpPr txBox="1">
            <a:spLocks noGrp="1"/>
          </p:cNvSpPr>
          <p:nvPr>
            <p:ph type="title"/>
          </p:nvPr>
        </p:nvSpPr>
        <p:spPr>
          <a:prstGeom prst="rect">
            <a:avLst/>
          </a:prstGeom>
          <a:solidFill>
            <a:schemeClr val="tx2"/>
          </a:solidFill>
          <a:ln>
            <a:noFill/>
          </a:ln>
        </p:spPr>
        <p:txBody>
          <a:bodyPr spcFirstLastPara="1" wrap="square" lIns="756000"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Studiefinanciering: dat regel je zo!</a:t>
            </a:r>
            <a:endParaRP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1" name="Google Shape;341;p1"/>
          <p:cNvSpPr txBox="1">
            <a:spLocks noGrp="1"/>
          </p:cNvSpPr>
          <p:nvPr>
            <p:ph type="body" idx="1"/>
          </p:nvPr>
        </p:nvSpPr>
        <p:spPr>
          <a:prstGeom prst="rect">
            <a:avLst/>
          </a:prstGeom>
          <a:solidFill>
            <a:schemeClr val="lt1"/>
          </a:solidFill>
          <a:ln>
            <a:noFill/>
          </a:ln>
        </p:spPr>
        <p:txBody>
          <a:bodyPr spcFirstLastPara="1" wrap="square" lIns="756000" tIns="45700" rIns="91425" bIns="45700" anchor="ctr" anchorCtr="0">
            <a:noAutofit/>
          </a:bodyPr>
          <a:lstStyle/>
          <a:p>
            <a:pPr marL="0" lvl="0" indent="0" algn="l" rtl="0">
              <a:lnSpc>
                <a:spcPct val="90000"/>
              </a:lnSpc>
              <a:spcBef>
                <a:spcPts val="0"/>
              </a:spcBef>
              <a:spcAft>
                <a:spcPts val="0"/>
              </a:spcAft>
              <a:buSzPts val="1600"/>
              <a:buNone/>
            </a:pPr>
            <a:r>
              <a:rPr lang="nl-NL" sz="2400" dirty="0">
                <a:latin typeface="Verdana" panose="020B0604030504040204" pitchFamily="34" charset="0"/>
                <a:ea typeface="Verdana" panose="020B0604030504040204" pitchFamily="34" charset="0"/>
                <a:cs typeface="Verdana" panose="020B0604030504040204" pitchFamily="34" charset="0"/>
              </a:rPr>
              <a:t>Studiefinanciering hoger onderwijs</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342" name="Google Shape;342;p1"/>
          <p:cNvSpPr txBox="1"/>
          <p:nvPr/>
        </p:nvSpPr>
        <p:spPr>
          <a:xfrm>
            <a:off x="381000" y="6467288"/>
            <a:ext cx="5003800" cy="2642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F2F2F2"/>
              </a:solidFill>
              <a:latin typeface="Verdana"/>
              <a:ea typeface="Verdana"/>
              <a:cs typeface="Verdana"/>
              <a:sym typeface="Verdana"/>
            </a:endParaRPr>
          </a:p>
        </p:txBody>
      </p:sp>
      <p:sp>
        <p:nvSpPr>
          <p:cNvPr id="6" name="Tijdelijke aanduiding voor dianummer 1"/>
          <p:cNvSpPr txBox="1">
            <a:spLocks/>
          </p:cNvSpPr>
          <p:nvPr/>
        </p:nvSpPr>
        <p:spPr>
          <a:xfrm>
            <a:off x="6705599" y="6373813"/>
            <a:ext cx="5005389" cy="3220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Welke van de onderdelen bij vraag B is afhankelijk van het inkomen van je ouders?</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Aan je studentenreisproduct zijn keuzes en voorwaarden verbonden. Je kunt kiezen voor een week- of weekendabonnement. Welke dagen van de week kun je de abonnementen gebruiken?</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10</a:t>
            </a:fld>
            <a:endParaRPr lang="nl-NL" dirty="0"/>
          </a:p>
        </p:txBody>
      </p:sp>
      <p:sp>
        <p:nvSpPr>
          <p:cNvPr id="6" name="Tekstvak 5"/>
          <p:cNvSpPr txBox="1"/>
          <p:nvPr/>
        </p:nvSpPr>
        <p:spPr>
          <a:xfrm>
            <a:off x="1338895" y="3172669"/>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805487"/>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037914"/>
            <a:ext cx="3474720" cy="196596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Weekendabonnement: vrijdagmiddag t/m zondag vrij reizen, maandag t/m vrijdagochtend korting. </a:t>
            </a:r>
          </a:p>
          <a:p>
            <a:pPr marL="285750" indent="-285750">
              <a:buClr>
                <a:schemeClr val="accent4"/>
              </a:buClr>
              <a:buFont typeface="Arial" panose="020B0604020202020204" pitchFamily="34" charset="0"/>
              <a:buChar char="•"/>
            </a:pP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Weekabonnement: maandag t/m vrijdag vrij reizen, zaterdag en zondag korting</a:t>
            </a:r>
          </a:p>
        </p:txBody>
      </p:sp>
      <p:sp>
        <p:nvSpPr>
          <p:cNvPr id="10" name="Rechthoek 9"/>
          <p:cNvSpPr/>
          <p:nvPr/>
        </p:nvSpPr>
        <p:spPr>
          <a:xfrm>
            <a:off x="8540496" y="2333832"/>
            <a:ext cx="3474720" cy="94804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4"/>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Aanvullende beurs</a:t>
            </a:r>
          </a:p>
        </p:txBody>
      </p:sp>
    </p:spTree>
    <p:extLst>
      <p:ext uri="{BB962C8B-B14F-4D97-AF65-F5344CB8AC3E}">
        <p14:creationId xmlns:p14="http://schemas.microsoft.com/office/powerpoint/2010/main" val="163821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5"/>
            </a:pPr>
            <a:r>
              <a:rPr lang="nl-NL" sz="2200" dirty="0">
                <a:latin typeface="Verdana" panose="020B0604030504040204" pitchFamily="34" charset="0"/>
                <a:ea typeface="Verdana" panose="020B0604030504040204" pitchFamily="34" charset="0"/>
                <a:cs typeface="Verdana" panose="020B0604030504040204" pitchFamily="34" charset="0"/>
              </a:rPr>
              <a:t>Ben je klaar met studeren? Dan heb je geen recht meer op het studentenreisproduct en moet je dat zelf stopzetten. Wat zijn de gevolgen als je dit te laat doet en er wel mee reist?</a:t>
            </a: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11</a:t>
            </a:fld>
            <a:endParaRPr lang="nl-NL" dirty="0"/>
          </a:p>
        </p:txBody>
      </p:sp>
      <p:sp>
        <p:nvSpPr>
          <p:cNvPr id="6" name="Tekstvak 5"/>
          <p:cNvSpPr txBox="1"/>
          <p:nvPr/>
        </p:nvSpPr>
        <p:spPr>
          <a:xfrm>
            <a:off x="1338895" y="4255449"/>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10" name="Rechthoek 9"/>
          <p:cNvSpPr/>
          <p:nvPr/>
        </p:nvSpPr>
        <p:spPr>
          <a:xfrm>
            <a:off x="8540496" y="2371944"/>
            <a:ext cx="3474720" cy="165330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Je krijgt een boete per halve maand dat je er mee gereisd hebt. De 1e maand € 89,54 per halve maand, daarna € 179,10 per halve maand. </a:t>
            </a:r>
          </a:p>
        </p:txBody>
      </p:sp>
    </p:spTree>
    <p:extLst>
      <p:ext uri="{BB962C8B-B14F-4D97-AF65-F5344CB8AC3E}">
        <p14:creationId xmlns:p14="http://schemas.microsoft.com/office/powerpoint/2010/main" val="514850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10" name="Text Placeholder 10">
            <a:extLst>
              <a:ext uri="{FF2B5EF4-FFF2-40B4-BE49-F238E27FC236}">
                <a16:creationId xmlns:a16="http://schemas.microsoft.com/office/drawing/2014/main" id="{B790BBBF-09B6-F744-9D36-12DE7BF7934F}"/>
              </a:ext>
            </a:extLst>
          </p:cNvPr>
          <p:cNvSpPr>
            <a:spLocks noGrp="1"/>
          </p:cNvSpPr>
          <p:nvPr>
            <p:ph idx="1"/>
          </p:nvPr>
        </p:nvSpPr>
        <p:spPr>
          <a:xfrm>
            <a:off x="635000" y="2289485"/>
            <a:ext cx="8024368" cy="3931928"/>
          </a:xfrm>
        </p:spPr>
        <p:txBody>
          <a:bodyPr numCol="1">
            <a:normAutofit/>
          </a:bodyPr>
          <a:lstStyle/>
          <a:p>
            <a:r>
              <a:rPr lang="nl-NL" dirty="0"/>
              <a:t>Vul de rekenhulp voor jezelf in.</a:t>
            </a:r>
          </a:p>
          <a:p>
            <a:r>
              <a:rPr lang="nl-NL" dirty="0"/>
              <a:t>Gebruik de rekenhulp via duo.nl:</a:t>
            </a:r>
          </a:p>
          <a:p>
            <a:pPr lvl="1">
              <a:buFont typeface="Wingdings" pitchFamily="2" charset="2"/>
              <a:buChar char="§"/>
            </a:pPr>
            <a:r>
              <a:rPr lang="nl-NL" sz="2400" dirty="0"/>
              <a:t>Blauwe blok onderaan de pagina      </a:t>
            </a:r>
          </a:p>
          <a:p>
            <a:pPr lvl="2"/>
            <a:r>
              <a:rPr lang="nl-NL" sz="2400" dirty="0"/>
              <a:t>Service      </a:t>
            </a:r>
          </a:p>
          <a:p>
            <a:pPr lvl="3">
              <a:buFont typeface="Wingdings" pitchFamily="2" charset="2"/>
              <a:buChar char="§"/>
            </a:pPr>
            <a:r>
              <a:rPr lang="nl-NL" sz="2400" dirty="0"/>
              <a:t>Rekenhulpen</a:t>
            </a:r>
          </a:p>
          <a:p>
            <a:pPr lvl="4">
              <a:buClr>
                <a:schemeClr val="tx2"/>
              </a:buClr>
              <a:buFont typeface="Wingdings" pitchFamily="2" charset="2"/>
              <a:buChar char="§"/>
            </a:pPr>
            <a:r>
              <a:rPr lang="nl-NL" sz="2400" dirty="0">
                <a:solidFill>
                  <a:schemeClr val="tx1"/>
                </a:solidFill>
              </a:rPr>
              <a:t>Rekenhulp studiefinanciering</a:t>
            </a:r>
          </a:p>
          <a:p>
            <a:r>
              <a:rPr lang="nl-NL" dirty="0"/>
              <a:t>Gebruik de gegevens uit het</a:t>
            </a:r>
          </a:p>
          <a:p>
            <a:r>
              <a:rPr lang="nl-NL" dirty="0"/>
              <a:t>Je eindigt in de rekenhulp bij stap 2. Laat de </a:t>
            </a:r>
            <a:br>
              <a:rPr lang="nl-NL" dirty="0"/>
            </a:br>
            <a:r>
              <a:rPr lang="nl-NL" dirty="0"/>
              <a:t>rekenhulp daarna open staan voor opdracht 3.</a:t>
            </a:r>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12</a:t>
            </a:fld>
            <a:endParaRPr dirty="0"/>
          </a:p>
        </p:txBody>
      </p:sp>
      <p:sp>
        <p:nvSpPr>
          <p:cNvPr id="11" name="Tekstvak 5">
            <a:hlinkClick r:id="rId3" action="ppaction://hlinksldjump"/>
            <a:extLst>
              <a:ext uri="{FF2B5EF4-FFF2-40B4-BE49-F238E27FC236}">
                <a16:creationId xmlns:a16="http://schemas.microsoft.com/office/drawing/2014/main" id="{058C8E3C-D827-BB4D-B85C-367C7C93E128}"/>
              </a:ext>
            </a:extLst>
          </p:cNvPr>
          <p:cNvSpPr txBox="1"/>
          <p:nvPr/>
        </p:nvSpPr>
        <p:spPr>
          <a:xfrm>
            <a:off x="5474643" y="4951996"/>
            <a:ext cx="1853094" cy="387537"/>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voorbeeld.</a:t>
            </a:r>
          </a:p>
        </p:txBody>
      </p:sp>
      <p:pic>
        <p:nvPicPr>
          <p:cNvPr id="7" name="Picture 6">
            <a:extLst>
              <a:ext uri="{FF2B5EF4-FFF2-40B4-BE49-F238E27FC236}">
                <a16:creationId xmlns:a16="http://schemas.microsoft.com/office/drawing/2014/main" id="{83DACAA9-47A2-E644-A2B8-65DF49D0093B}"/>
              </a:ext>
            </a:extLst>
          </p:cNvPr>
          <p:cNvPicPr>
            <a:picLocks noChangeAspect="1"/>
          </p:cNvPicPr>
          <p:nvPr/>
        </p:nvPicPr>
        <p:blipFill>
          <a:blip r:embed="rId4"/>
          <a:srcRect/>
          <a:stretch/>
        </p:blipFill>
        <p:spPr>
          <a:xfrm>
            <a:off x="9153861" y="2461746"/>
            <a:ext cx="2153808" cy="30530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5160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Wat zijn de maandelijkse kosten?</a:t>
            </a:r>
          </a:p>
          <a:p>
            <a:pPr marL="594360" indent="-457200">
              <a:buFont typeface="+mj-lt"/>
              <a:buAutoNum type="alphaUcPeriod"/>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Wat zijn de mogelijke inkomsten uit baan + ouders + zorgtoeslag + huurtoeslag?</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13</a:t>
            </a:fld>
            <a:endParaRPr lang="nl-NL" dirty="0"/>
          </a:p>
        </p:txBody>
      </p:sp>
      <p:sp>
        <p:nvSpPr>
          <p:cNvPr id="6" name="Tekstvak 5"/>
          <p:cNvSpPr txBox="1"/>
          <p:nvPr/>
        </p:nvSpPr>
        <p:spPr>
          <a:xfrm>
            <a:off x="1338895" y="2980216"/>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063546"/>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036874"/>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Mogelijke inkomsten:</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€ 615,-</a:t>
            </a:r>
          </a:p>
        </p:txBody>
      </p:sp>
      <p:sp>
        <p:nvSpPr>
          <p:cNvPr id="10" name="Rechthoek 9"/>
          <p:cNvSpPr/>
          <p:nvPr/>
        </p:nvSpPr>
        <p:spPr>
          <a:xfrm>
            <a:off x="8540496" y="2295303"/>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Maandelijkse kosten:</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€ 1.459,-</a:t>
            </a:r>
          </a:p>
        </p:txBody>
      </p:sp>
    </p:spTree>
    <p:extLst>
      <p:ext uri="{BB962C8B-B14F-4D97-AF65-F5344CB8AC3E}">
        <p14:creationId xmlns:p14="http://schemas.microsoft.com/office/powerpoint/2010/main" val="3845519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Wat is het tekort? </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Bereken nu de studiefinanciering met de gegevens op je werkblad</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14</a:t>
            </a:fld>
            <a:endParaRPr lang="nl-NL" dirty="0"/>
          </a:p>
        </p:txBody>
      </p:sp>
      <p:sp>
        <p:nvSpPr>
          <p:cNvPr id="6" name="Tekstvak 5"/>
          <p:cNvSpPr txBox="1"/>
          <p:nvPr/>
        </p:nvSpPr>
        <p:spPr>
          <a:xfrm>
            <a:off x="1338895" y="290746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420645"/>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132900"/>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basisbeurs is: € 466,69</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aanvullende beurs is: €109,24</a:t>
            </a:r>
          </a:p>
        </p:txBody>
      </p:sp>
      <p:sp>
        <p:nvSpPr>
          <p:cNvPr id="10" name="Rechthoek 9"/>
          <p:cNvSpPr/>
          <p:nvPr/>
        </p:nvSpPr>
        <p:spPr>
          <a:xfrm>
            <a:off x="8540496" y="2292760"/>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Het tekort is:</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€ 844,-</a:t>
            </a:r>
          </a:p>
        </p:txBody>
      </p:sp>
    </p:spTree>
    <p:extLst>
      <p:ext uri="{BB962C8B-B14F-4D97-AF65-F5344CB8AC3E}">
        <p14:creationId xmlns:p14="http://schemas.microsoft.com/office/powerpoint/2010/main" val="2034504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3" name="Text Placeholder 2">
            <a:extLst>
              <a:ext uri="{FF2B5EF4-FFF2-40B4-BE49-F238E27FC236}">
                <a16:creationId xmlns:a16="http://schemas.microsoft.com/office/drawing/2014/main" id="{CC09200E-255C-CD4D-9955-99F2DACC31A3}"/>
              </a:ext>
            </a:extLst>
          </p:cNvPr>
          <p:cNvSpPr>
            <a:spLocks noGrp="1"/>
          </p:cNvSpPr>
          <p:nvPr>
            <p:ph idx="1"/>
          </p:nvPr>
        </p:nvSpPr>
        <p:spPr>
          <a:xfrm>
            <a:off x="635000" y="2289485"/>
            <a:ext cx="6633066" cy="3931928"/>
          </a:xfrm>
        </p:spPr>
        <p:txBody>
          <a:bodyPr numCol="1">
            <a:normAutofit/>
          </a:bodyPr>
          <a:lstStyle/>
          <a:p>
            <a:r>
              <a:rPr lang="nl-NL" dirty="0"/>
              <a:t>Werk individueel</a:t>
            </a:r>
          </a:p>
          <a:p>
            <a:endParaRPr lang="nl-NL" dirty="0"/>
          </a:p>
          <a:p>
            <a:r>
              <a:rPr lang="nl-NL" dirty="0"/>
              <a:t>Schrijf je antwoorden op het werkblad</a:t>
            </a:r>
          </a:p>
          <a:p>
            <a:endParaRPr lang="nl-NL" dirty="0"/>
          </a:p>
          <a:p>
            <a:r>
              <a:rPr lang="nl-NL" dirty="0"/>
              <a:t>Vanaf vraag 3B ga je verder in de rekenhulp met Terugbetalen</a:t>
            </a:r>
          </a:p>
          <a:p>
            <a:endParaRPr lang="nl-NL" dirty="0"/>
          </a:p>
          <a:p>
            <a:endParaRPr lang="nl-NL" dirty="0"/>
          </a:p>
          <a:p>
            <a:endParaRPr lang="nl-NL" dirty="0"/>
          </a:p>
          <a:p>
            <a:endParaRPr lang="nl-NL" dirty="0"/>
          </a:p>
          <a:p>
            <a:endParaRPr lang="nl-NL" dirty="0"/>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r>
              <a:rPr lang="nl-NL" dirty="0">
                <a:solidFill>
                  <a:srgbClr val="01689B"/>
                </a:solidFill>
              </a:rPr>
              <a:t>Opdracht 3 – Lenen voor je studie</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15</a:t>
            </a:fld>
            <a:endParaRPr/>
          </a:p>
        </p:txBody>
      </p:sp>
      <p:pic>
        <p:nvPicPr>
          <p:cNvPr id="8" name="Picture 7">
            <a:extLst>
              <a:ext uri="{FF2B5EF4-FFF2-40B4-BE49-F238E27FC236}">
                <a16:creationId xmlns:a16="http://schemas.microsoft.com/office/drawing/2014/main" id="{28EEE253-2ACB-CA4B-9754-80CA12570DC0}"/>
              </a:ext>
            </a:extLst>
          </p:cNvPr>
          <p:cNvPicPr>
            <a:picLocks noChangeAspect="1"/>
          </p:cNvPicPr>
          <p:nvPr/>
        </p:nvPicPr>
        <p:blipFill>
          <a:blip r:embed="rId3"/>
          <a:srcRect/>
          <a:stretch/>
        </p:blipFill>
        <p:spPr>
          <a:xfrm>
            <a:off x="9131229" y="2461746"/>
            <a:ext cx="2153808" cy="30530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351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Bekijk de                op je werkblad. Welke onderdelen moet je terugbetalen als je een diploma haalt?</a:t>
            </a:r>
          </a:p>
          <a:p>
            <a:pPr marL="594360" indent="-457200">
              <a:buFont typeface="+mj-lt"/>
              <a:buAutoNum type="alphaUcPeriod"/>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Je gaat voor deze vraag verder met de rekenhulp van opdracht 2 die je open hebt laten staan. Je leent het bedrag dat je volgens de rekenhulp nog nodig hebt. Hoe hoog is dat bedrag per maand?</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1689B"/>
                </a:solidFill>
              </a:rPr>
              <a:t>Opdracht 3 – Lenen voor je studie</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16</a:t>
            </a:fld>
            <a:endParaRPr lang="nl-NL" dirty="0"/>
          </a:p>
        </p:txBody>
      </p:sp>
      <p:sp>
        <p:nvSpPr>
          <p:cNvPr id="6" name="Tekstvak 5"/>
          <p:cNvSpPr txBox="1"/>
          <p:nvPr/>
        </p:nvSpPr>
        <p:spPr>
          <a:xfrm>
            <a:off x="1338895" y="345173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905527"/>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255449"/>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per maand:</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€ 268,07</a:t>
            </a:r>
          </a:p>
        </p:txBody>
      </p:sp>
      <p:sp>
        <p:nvSpPr>
          <p:cNvPr id="10" name="Rechthoek 9"/>
          <p:cNvSpPr/>
          <p:nvPr/>
        </p:nvSpPr>
        <p:spPr>
          <a:xfrm>
            <a:off x="8540496" y="2295626"/>
            <a:ext cx="3474720" cy="12102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De lening en het collegegeldkrediet.</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De rest is een gift als je binnen 10 jaar een diploma haalt. </a:t>
            </a:r>
          </a:p>
        </p:txBody>
      </p:sp>
      <p:sp>
        <p:nvSpPr>
          <p:cNvPr id="12" name="Tekstvak 5">
            <a:hlinkClick r:id="rId3" action="ppaction://hlinksldjump"/>
            <a:extLst>
              <a:ext uri="{FF2B5EF4-FFF2-40B4-BE49-F238E27FC236}">
                <a16:creationId xmlns:a16="http://schemas.microsoft.com/office/drawing/2014/main" id="{E1668D02-703F-E94D-94F3-C818CB122B44}"/>
              </a:ext>
            </a:extLst>
          </p:cNvPr>
          <p:cNvSpPr txBox="1"/>
          <p:nvPr/>
        </p:nvSpPr>
        <p:spPr>
          <a:xfrm>
            <a:off x="2752047" y="2285699"/>
            <a:ext cx="1403006" cy="375728"/>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invullijst</a:t>
            </a:r>
          </a:p>
        </p:txBody>
      </p:sp>
    </p:spTree>
    <p:extLst>
      <p:ext uri="{BB962C8B-B14F-4D97-AF65-F5344CB8AC3E}">
        <p14:creationId xmlns:p14="http://schemas.microsoft.com/office/powerpoint/2010/main" val="217376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Wat is de schuld na afronden van een 4-jarige studie?</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Ga verder met de bedragen uit opdracht B. Hoe ziet de terugbetaling van de studieschuld eruit? De rekenhulp gaat er standaard vanuit dat je    € 38.400 per jaar verdient en in 35 jaar terugbetaalt. Kies het hoogste rentepercentage.</a:t>
            </a: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1689B"/>
                </a:solidFill>
              </a:rPr>
              <a:t>Opdracht 3 – Lenen voor je studie</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17</a:t>
            </a:fld>
            <a:endParaRPr lang="nl-NL" dirty="0"/>
          </a:p>
        </p:txBody>
      </p:sp>
      <p:sp>
        <p:nvSpPr>
          <p:cNvPr id="6" name="Tekstvak 5"/>
          <p:cNvSpPr txBox="1"/>
          <p:nvPr/>
        </p:nvSpPr>
        <p:spPr>
          <a:xfrm>
            <a:off x="1338895" y="313738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638180"/>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3985377"/>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Terugbetaling in ongeveer 22 jaar. Het bedrag per maand is € 48,61</a:t>
            </a:r>
          </a:p>
        </p:txBody>
      </p:sp>
      <p:sp>
        <p:nvSpPr>
          <p:cNvPr id="10" name="Rechthoek 9"/>
          <p:cNvSpPr/>
          <p:nvPr/>
        </p:nvSpPr>
        <p:spPr>
          <a:xfrm>
            <a:off x="8540496" y="2324038"/>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Totale schuld bij afronding van de studie: € 12.867,36</a:t>
            </a:r>
          </a:p>
        </p:txBody>
      </p:sp>
    </p:spTree>
    <p:extLst>
      <p:ext uri="{BB962C8B-B14F-4D97-AF65-F5344CB8AC3E}">
        <p14:creationId xmlns:p14="http://schemas.microsoft.com/office/powerpoint/2010/main" val="165383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8E92-4758-16BB-147D-1543E4D2CDE6}"/>
              </a:ext>
            </a:extLst>
          </p:cNvPr>
          <p:cNvSpPr>
            <a:spLocks noGrp="1"/>
          </p:cNvSpPr>
          <p:nvPr>
            <p:ph type="title"/>
          </p:nvPr>
        </p:nvSpPr>
        <p:spPr/>
        <p:txBody>
          <a:bodyPr/>
          <a:lstStyle/>
          <a:p>
            <a:r>
              <a:rPr lang="en-NL" dirty="0"/>
              <a:t>Studiefinanciering en rente</a:t>
            </a:r>
          </a:p>
        </p:txBody>
      </p:sp>
      <p:sp>
        <p:nvSpPr>
          <p:cNvPr id="5" name="Slide Number Placeholder 4">
            <a:extLst>
              <a:ext uri="{FF2B5EF4-FFF2-40B4-BE49-F238E27FC236}">
                <a16:creationId xmlns:a16="http://schemas.microsoft.com/office/drawing/2014/main" id="{D8423AA7-7B3D-7BE5-B509-297CCB1BEB39}"/>
              </a:ext>
            </a:extLst>
          </p:cNvPr>
          <p:cNvSpPr>
            <a:spLocks noGrp="1"/>
          </p:cNvSpPr>
          <p:nvPr>
            <p:ph type="sldNum" sz="quarter" idx="12"/>
          </p:nvPr>
        </p:nvSpPr>
        <p:spPr/>
        <p:txBody>
          <a:bodyPr/>
          <a:lstStyle/>
          <a:p>
            <a:fld id="{10A0A6AF-03C5-477E-939A-E28F7E7F05EA}" type="slidenum">
              <a:rPr lang="nl-NL" smtClean="0"/>
              <a:pPr/>
              <a:t>18</a:t>
            </a:fld>
            <a:endParaRPr lang="nl-NL" dirty="0"/>
          </a:p>
        </p:txBody>
      </p:sp>
      <p:pic>
        <p:nvPicPr>
          <p:cNvPr id="6" name="Graphic 5">
            <a:hlinkClick r:id="rId3"/>
            <a:extLst>
              <a:ext uri="{FF2B5EF4-FFF2-40B4-BE49-F238E27FC236}">
                <a16:creationId xmlns:a16="http://schemas.microsoft.com/office/drawing/2014/main" id="{AD3A66D4-D6E9-E50C-5404-CA9605AB4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457" y="3065761"/>
            <a:ext cx="8859086" cy="1968686"/>
          </a:xfrm>
          <a:prstGeom prst="rect">
            <a:avLst/>
          </a:prstGeom>
        </p:spPr>
      </p:pic>
    </p:spTree>
    <p:extLst>
      <p:ext uri="{BB962C8B-B14F-4D97-AF65-F5344CB8AC3E}">
        <p14:creationId xmlns:p14="http://schemas.microsoft.com/office/powerpoint/2010/main" val="37544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p:txBody>
          <a:bodyPr/>
          <a:lstStyle/>
          <a:p>
            <a:pPr marL="0" indent="0">
              <a:buNone/>
            </a:pPr>
            <a:r>
              <a:rPr lang="en-GB" dirty="0"/>
              <a:t>Je </a:t>
            </a:r>
            <a:r>
              <a:rPr lang="en-GB" dirty="0" err="1"/>
              <a:t>bouwt</a:t>
            </a:r>
            <a:r>
              <a:rPr lang="en-GB" dirty="0"/>
              <a:t> </a:t>
            </a:r>
            <a:r>
              <a:rPr lang="en-GB" dirty="0" err="1"/>
              <a:t>alleen</a:t>
            </a:r>
            <a:r>
              <a:rPr lang="en-GB" dirty="0"/>
              <a:t> </a:t>
            </a:r>
            <a:r>
              <a:rPr lang="en-GB" dirty="0" err="1"/>
              <a:t>een</a:t>
            </a:r>
            <a:r>
              <a:rPr lang="en-GB" dirty="0"/>
              <a:t> </a:t>
            </a:r>
            <a:r>
              <a:rPr lang="en-GB" dirty="0" err="1"/>
              <a:t>studieschuld</a:t>
            </a:r>
            <a:r>
              <a:rPr lang="en-GB" dirty="0"/>
              <a:t> op </a:t>
            </a:r>
            <a:r>
              <a:rPr lang="en-GB" dirty="0" err="1"/>
              <a:t>als</a:t>
            </a:r>
            <a:r>
              <a:rPr lang="en-GB" dirty="0"/>
              <a:t> je </a:t>
            </a:r>
            <a:r>
              <a:rPr lang="en-GB" dirty="0" err="1"/>
              <a:t>leent</a:t>
            </a:r>
            <a:r>
              <a:rPr lang="en-GB" dirty="0"/>
              <a:t>.</a:t>
            </a:r>
            <a:endParaRPr lang="en-NL" dirty="0"/>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 </a:t>
            </a:r>
            <a:endParaRPr lang="en-NL" dirty="0"/>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19</a:t>
            </a:fld>
            <a:endParaRPr lang="nl-NL" dirty="0"/>
          </a:p>
        </p:txBody>
      </p:sp>
      <p:sp>
        <p:nvSpPr>
          <p:cNvPr id="8" name="Rechthoek 9">
            <a:extLst>
              <a:ext uri="{FF2B5EF4-FFF2-40B4-BE49-F238E27FC236}">
                <a16:creationId xmlns:a16="http://schemas.microsoft.com/office/drawing/2014/main" id="{138AA3C8-6442-2B5E-1A46-FD0EF4233D54}"/>
              </a:ext>
            </a:extLst>
          </p:cNvPr>
          <p:cNvSpPr/>
          <p:nvPr/>
        </p:nvSpPr>
        <p:spPr>
          <a:xfrm>
            <a:off x="6645760"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19430353-1A6C-FF44-D0BF-D0B3C8CCF8E7}"/>
              </a:ext>
            </a:extLst>
          </p:cNvPr>
          <p:cNvSpPr/>
          <p:nvPr/>
        </p:nvSpPr>
        <p:spPr>
          <a:xfrm>
            <a:off x="9068096"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5" name="Picture Placeholder 14">
            <a:extLst>
              <a:ext uri="{FF2B5EF4-FFF2-40B4-BE49-F238E27FC236}">
                <a16:creationId xmlns:a16="http://schemas.microsoft.com/office/drawing/2014/main" id="{05E2EE3B-A5AE-AAB1-F873-40C70106DF93}"/>
              </a:ext>
            </a:extLst>
          </p:cNvPr>
          <p:cNvPicPr>
            <a:picLocks noGrp="1" noChangeAspect="1"/>
          </p:cNvPicPr>
          <p:nvPr>
            <p:ph type="pic" sz="quarter" idx="10"/>
          </p:nvPr>
        </p:nvPicPr>
        <p:blipFill>
          <a:blip r:embed="rId3"/>
          <a:srcRect l="1556" r="1556"/>
          <a:stretch/>
        </p:blipFill>
        <p:spPr>
          <a:xfrm>
            <a:off x="-2242" y="0"/>
            <a:ext cx="6098242" cy="6858000"/>
          </a:xfrm>
        </p:spPr>
      </p:pic>
    </p:spTree>
    <p:extLst>
      <p:ext uri="{BB962C8B-B14F-4D97-AF65-F5344CB8AC3E}">
        <p14:creationId xmlns:p14="http://schemas.microsoft.com/office/powerpoint/2010/main" val="243193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9F2B1F-C56D-9D44-A8B5-B0C66D42B936}"/>
              </a:ext>
            </a:extLst>
          </p:cNvPr>
          <p:cNvPicPr>
            <a:picLocks noGrp="1" noChangeAspect="1"/>
          </p:cNvPicPr>
          <p:nvPr>
            <p:ph type="pic" sz="quarter" idx="24"/>
          </p:nvPr>
        </p:nvPicPr>
        <p:blipFill>
          <a:blip r:embed="rId3"/>
          <a:srcRect l="16493" r="16493"/>
          <a:stretch/>
        </p:blipFill>
        <p:spPr/>
      </p:pic>
      <p:sp>
        <p:nvSpPr>
          <p:cNvPr id="3" name="Tijdelijke aanduiding voor tekst 2"/>
          <p:cNvSpPr>
            <a:spLocks noGrp="1"/>
          </p:cNvSpPr>
          <p:nvPr>
            <p:ph type="body" sz="quarter" idx="15"/>
          </p:nvPr>
        </p:nvSpPr>
        <p:spPr>
          <a:xfrm>
            <a:off x="1309607" y="2289600"/>
            <a:ext cx="4330780" cy="3935413"/>
          </a:xfrm>
        </p:spPr>
        <p:txBody>
          <a:bodyPr/>
          <a:lstStyle/>
          <a:p>
            <a:pPr marL="0" indent="0">
              <a:buNone/>
            </a:pPr>
            <a:r>
              <a:rPr lang="nl-NL" dirty="0"/>
              <a:t>Klassikaal</a:t>
            </a:r>
          </a:p>
          <a:p>
            <a:pPr marL="0" indent="0">
              <a:buNone/>
            </a:pPr>
            <a:endParaRPr lang="nl-NL" dirty="0"/>
          </a:p>
          <a:p>
            <a:pPr marL="0" indent="0">
              <a:buNone/>
            </a:pPr>
            <a:r>
              <a:rPr lang="nl-NL" dirty="0"/>
              <a:t>Tweetallen</a:t>
            </a:r>
          </a:p>
          <a:p>
            <a:pPr marL="0" indent="0">
              <a:buNone/>
            </a:pPr>
            <a:endParaRPr lang="nl-NL" dirty="0"/>
          </a:p>
          <a:p>
            <a:pPr marL="0" indent="0">
              <a:buNone/>
            </a:pPr>
            <a:r>
              <a:rPr lang="nl-NL" dirty="0"/>
              <a:t>Individueel</a:t>
            </a:r>
          </a:p>
          <a:p>
            <a:pPr marL="0" indent="0">
              <a:buNone/>
            </a:pPr>
            <a:endParaRPr lang="nl-NL" dirty="0"/>
          </a:p>
          <a:p>
            <a:pPr marL="0" indent="0">
              <a:buNone/>
            </a:pPr>
            <a:r>
              <a:rPr lang="nl-NL" dirty="0"/>
              <a:t>1-2 lesuren </a:t>
            </a:r>
          </a:p>
        </p:txBody>
      </p:sp>
      <p:sp>
        <p:nvSpPr>
          <p:cNvPr id="5" name="Titel 4"/>
          <p:cNvSpPr>
            <a:spLocks noGrp="1"/>
          </p:cNvSpPr>
          <p:nvPr>
            <p:ph type="title"/>
          </p:nvPr>
        </p:nvSpPr>
        <p:spPr/>
        <p:txBody>
          <a:bodyPr/>
          <a:lstStyle/>
          <a:p>
            <a:r>
              <a:rPr lang="nl-NL" dirty="0"/>
              <a:t>Docentenhandleiding</a:t>
            </a:r>
          </a:p>
        </p:txBody>
      </p:sp>
      <p:sp>
        <p:nvSpPr>
          <p:cNvPr id="6" name="Tijdelijke aanduiding voor dianummer 5"/>
          <p:cNvSpPr>
            <a:spLocks noGrp="1"/>
          </p:cNvSpPr>
          <p:nvPr>
            <p:ph type="sldNum" sz="quarter" idx="27"/>
          </p:nvPr>
        </p:nvSpPr>
        <p:spPr/>
        <p:txBody>
          <a:bodyPr/>
          <a:lstStyle/>
          <a:p>
            <a:fld id="{10A0A6AF-03C5-477E-939A-E28F7E7F05EA}" type="slidenum">
              <a:rPr lang="nl-NL" smtClean="0"/>
              <a:pPr/>
              <a:t>2</a:t>
            </a:fld>
            <a:endParaRPr lang="nl-NL" dirty="0"/>
          </a:p>
        </p:txBody>
      </p:sp>
      <p:pic>
        <p:nvPicPr>
          <p:cNvPr id="11" name="Picture 10">
            <a:extLst>
              <a:ext uri="{FF2B5EF4-FFF2-40B4-BE49-F238E27FC236}">
                <a16:creationId xmlns:a16="http://schemas.microsoft.com/office/drawing/2014/main" id="{4EB1C626-D388-1649-ABC8-1C47976531C9}"/>
              </a:ext>
            </a:extLst>
          </p:cNvPr>
          <p:cNvPicPr>
            <a:picLocks noChangeAspect="1"/>
          </p:cNvPicPr>
          <p:nvPr/>
        </p:nvPicPr>
        <p:blipFill>
          <a:blip r:embed="rId4">
            <a:lum bright="100000"/>
          </a:blip>
          <a:stretch>
            <a:fillRect/>
          </a:stretch>
        </p:blipFill>
        <p:spPr>
          <a:xfrm>
            <a:off x="841118" y="2442448"/>
            <a:ext cx="360000" cy="360000"/>
          </a:xfrm>
          <a:prstGeom prst="rect">
            <a:avLst/>
          </a:prstGeom>
        </p:spPr>
      </p:pic>
      <p:pic>
        <p:nvPicPr>
          <p:cNvPr id="12" name="Picture 11">
            <a:extLst>
              <a:ext uri="{FF2B5EF4-FFF2-40B4-BE49-F238E27FC236}">
                <a16:creationId xmlns:a16="http://schemas.microsoft.com/office/drawing/2014/main" id="{55B40CDB-1B4A-124A-9579-96AF9BBDF862}"/>
              </a:ext>
            </a:extLst>
          </p:cNvPr>
          <p:cNvPicPr>
            <a:picLocks noChangeAspect="1"/>
          </p:cNvPicPr>
          <p:nvPr/>
        </p:nvPicPr>
        <p:blipFill>
          <a:blip r:embed="rId5">
            <a:lum bright="100000"/>
          </a:blip>
          <a:stretch>
            <a:fillRect/>
          </a:stretch>
        </p:blipFill>
        <p:spPr>
          <a:xfrm>
            <a:off x="862025" y="5186404"/>
            <a:ext cx="360000" cy="360000"/>
          </a:xfrm>
          <a:prstGeom prst="rect">
            <a:avLst/>
          </a:prstGeom>
        </p:spPr>
      </p:pic>
      <p:pic>
        <p:nvPicPr>
          <p:cNvPr id="7" name="Picture 6">
            <a:extLst>
              <a:ext uri="{FF2B5EF4-FFF2-40B4-BE49-F238E27FC236}">
                <a16:creationId xmlns:a16="http://schemas.microsoft.com/office/drawing/2014/main" id="{C66BC5D7-CC6A-4D4F-A1BE-8DB41AB5A505}"/>
              </a:ext>
            </a:extLst>
          </p:cNvPr>
          <p:cNvPicPr>
            <a:picLocks noChangeAspect="1"/>
          </p:cNvPicPr>
          <p:nvPr/>
        </p:nvPicPr>
        <p:blipFill>
          <a:blip r:embed="rId6">
            <a:lum bright="100000"/>
          </a:blip>
          <a:stretch>
            <a:fillRect/>
          </a:stretch>
        </p:blipFill>
        <p:spPr>
          <a:xfrm>
            <a:off x="975251" y="4391752"/>
            <a:ext cx="133548" cy="360000"/>
          </a:xfrm>
          <a:prstGeom prst="rect">
            <a:avLst/>
          </a:prstGeom>
        </p:spPr>
      </p:pic>
      <p:pic>
        <p:nvPicPr>
          <p:cNvPr id="9" name="Picture 8">
            <a:extLst>
              <a:ext uri="{FF2B5EF4-FFF2-40B4-BE49-F238E27FC236}">
                <a16:creationId xmlns:a16="http://schemas.microsoft.com/office/drawing/2014/main" id="{5666DAB5-4FC2-B24E-9FA7-19EC9F067ECB}"/>
              </a:ext>
            </a:extLst>
          </p:cNvPr>
          <p:cNvPicPr>
            <a:picLocks noChangeAspect="1"/>
          </p:cNvPicPr>
          <p:nvPr/>
        </p:nvPicPr>
        <p:blipFill>
          <a:blip r:embed="rId7">
            <a:lum bright="100000"/>
          </a:blip>
          <a:stretch>
            <a:fillRect/>
          </a:stretch>
        </p:blipFill>
        <p:spPr>
          <a:xfrm>
            <a:off x="925896" y="3417100"/>
            <a:ext cx="232258" cy="360000"/>
          </a:xfrm>
          <a:prstGeom prst="rect">
            <a:avLst/>
          </a:prstGeom>
        </p:spPr>
      </p:pic>
    </p:spTree>
    <p:extLst>
      <p:ext uri="{BB962C8B-B14F-4D97-AF65-F5344CB8AC3E}">
        <p14:creationId xmlns:p14="http://schemas.microsoft.com/office/powerpoint/2010/main" val="309586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a:xfrm>
            <a:off x="6553200" y="2289600"/>
            <a:ext cx="5004000" cy="4253888"/>
          </a:xfrm>
        </p:spPr>
        <p:txBody>
          <a:bodyPr>
            <a:normAutofit fontScale="70000" lnSpcReduction="20000"/>
          </a:bodyPr>
          <a:lstStyle/>
          <a:p>
            <a:pPr marL="0" indent="0">
              <a:lnSpc>
                <a:spcPct val="120000"/>
              </a:lnSpc>
              <a:spcBef>
                <a:spcPts val="0"/>
              </a:spcBef>
              <a:buNone/>
            </a:pPr>
            <a:r>
              <a:rPr lang="en-GB" dirty="0"/>
              <a:t>Doe je </a:t>
            </a:r>
            <a:r>
              <a:rPr lang="en-GB" dirty="0" err="1"/>
              <a:t>een</a:t>
            </a:r>
            <a:r>
              <a:rPr lang="en-GB" dirty="0"/>
              <a:t> </a:t>
            </a:r>
            <a:r>
              <a:rPr lang="en-GB" dirty="0" err="1"/>
              <a:t>mbo-opleiding</a:t>
            </a:r>
            <a:r>
              <a:rPr lang="en-GB" dirty="0"/>
              <a:t> op </a:t>
            </a:r>
            <a:r>
              <a:rPr lang="en-GB" dirty="0" err="1"/>
              <a:t>niveau</a:t>
            </a:r>
            <a:r>
              <a:rPr lang="en-GB" dirty="0"/>
              <a:t> 3 of 4 of </a:t>
            </a:r>
            <a:r>
              <a:rPr lang="en-GB" dirty="0" err="1"/>
              <a:t>een</a:t>
            </a:r>
            <a:r>
              <a:rPr lang="en-GB" dirty="0"/>
              <a:t> </a:t>
            </a:r>
            <a:r>
              <a:rPr lang="en-GB" dirty="0" err="1"/>
              <a:t>opleiding</a:t>
            </a:r>
            <a:r>
              <a:rPr lang="en-GB" dirty="0"/>
              <a:t> in het </a:t>
            </a:r>
            <a:r>
              <a:rPr lang="en-GB" dirty="0" err="1"/>
              <a:t>hoger</a:t>
            </a:r>
            <a:r>
              <a:rPr lang="en-GB" dirty="0"/>
              <a:t> </a:t>
            </a:r>
            <a:r>
              <a:rPr lang="en-GB" dirty="0" err="1"/>
              <a:t>onderwijs</a:t>
            </a:r>
            <a:r>
              <a:rPr lang="en-GB" dirty="0"/>
              <a:t>? Dan bouw je </a:t>
            </a:r>
            <a:r>
              <a:rPr lang="en-GB" dirty="0" err="1"/>
              <a:t>vanaf</a:t>
            </a:r>
            <a:r>
              <a:rPr lang="en-GB" dirty="0"/>
              <a:t> de 1</a:t>
            </a:r>
            <a:r>
              <a:rPr lang="en-GB" i="1" dirty="0"/>
              <a:t>e</a:t>
            </a:r>
            <a:r>
              <a:rPr lang="en-GB" dirty="0"/>
              <a:t> </a:t>
            </a:r>
            <a:r>
              <a:rPr lang="en-GB" dirty="0" err="1"/>
              <a:t>maand</a:t>
            </a:r>
            <a:r>
              <a:rPr lang="en-GB" dirty="0"/>
              <a:t> </a:t>
            </a:r>
            <a:r>
              <a:rPr lang="en-GB" dirty="0" err="1"/>
              <a:t>dat</a:t>
            </a:r>
            <a:r>
              <a:rPr lang="en-GB" dirty="0"/>
              <a:t> je </a:t>
            </a:r>
            <a:r>
              <a:rPr lang="en-GB" dirty="0" err="1"/>
              <a:t>studiefinanciering</a:t>
            </a:r>
            <a:r>
              <a:rPr lang="en-GB" dirty="0"/>
              <a:t> of </a:t>
            </a:r>
            <a:r>
              <a:rPr lang="en-GB" dirty="0" err="1"/>
              <a:t>een</a:t>
            </a:r>
            <a:r>
              <a:rPr lang="en-GB" dirty="0"/>
              <a:t> </a:t>
            </a:r>
            <a:r>
              <a:rPr lang="en-GB" dirty="0" err="1"/>
              <a:t>studentenreisproduct</a:t>
            </a:r>
            <a:r>
              <a:rPr lang="en-GB" dirty="0"/>
              <a:t> </a:t>
            </a:r>
            <a:r>
              <a:rPr lang="en-GB" dirty="0" err="1"/>
              <a:t>ontvangt</a:t>
            </a:r>
            <a:r>
              <a:rPr lang="en-GB" dirty="0"/>
              <a:t> </a:t>
            </a:r>
            <a:r>
              <a:rPr lang="en-GB" dirty="0" err="1"/>
              <a:t>eerst</a:t>
            </a:r>
            <a:r>
              <a:rPr lang="en-GB" dirty="0"/>
              <a:t> </a:t>
            </a:r>
            <a:r>
              <a:rPr lang="en-GB" dirty="0" err="1"/>
              <a:t>een</a:t>
            </a:r>
            <a:r>
              <a:rPr lang="en-GB" dirty="0"/>
              <a:t> </a:t>
            </a:r>
            <a:r>
              <a:rPr lang="en-GB" dirty="0" err="1"/>
              <a:t>studieschuld</a:t>
            </a:r>
            <a:r>
              <a:rPr lang="en-GB" dirty="0"/>
              <a:t> op. </a:t>
            </a:r>
            <a:r>
              <a:rPr lang="en-GB" dirty="0" err="1"/>
              <a:t>Ook</a:t>
            </a:r>
            <a:r>
              <a:rPr lang="en-GB" dirty="0"/>
              <a:t> </a:t>
            </a:r>
            <a:r>
              <a:rPr lang="en-GB" dirty="0" err="1"/>
              <a:t>als</a:t>
            </a:r>
            <a:r>
              <a:rPr lang="en-GB" dirty="0"/>
              <a:t> je </a:t>
            </a:r>
            <a:r>
              <a:rPr lang="en-GB" dirty="0" err="1"/>
              <a:t>niet</a:t>
            </a:r>
            <a:r>
              <a:rPr lang="en-GB" dirty="0"/>
              <a:t> </a:t>
            </a:r>
            <a:r>
              <a:rPr lang="en-GB" dirty="0" err="1"/>
              <a:t>leent</a:t>
            </a:r>
            <a:r>
              <a:rPr lang="en-GB" dirty="0"/>
              <a:t>. Over </a:t>
            </a:r>
            <a:r>
              <a:rPr lang="en-GB" dirty="0" err="1"/>
              <a:t>deze</a:t>
            </a:r>
            <a:r>
              <a:rPr lang="en-GB" dirty="0"/>
              <a:t> </a:t>
            </a:r>
            <a:r>
              <a:rPr lang="en-GB" dirty="0" err="1"/>
              <a:t>studieschuld</a:t>
            </a:r>
            <a:r>
              <a:rPr lang="en-GB" dirty="0"/>
              <a:t> </a:t>
            </a:r>
            <a:r>
              <a:rPr lang="en-GB" dirty="0" err="1"/>
              <a:t>wordt</a:t>
            </a:r>
            <a:r>
              <a:rPr lang="en-GB" dirty="0"/>
              <a:t> </a:t>
            </a:r>
            <a:r>
              <a:rPr lang="en-GB" dirty="0" err="1"/>
              <a:t>rente</a:t>
            </a:r>
            <a:r>
              <a:rPr lang="en-GB" dirty="0"/>
              <a:t> </a:t>
            </a:r>
            <a:r>
              <a:rPr lang="en-GB" dirty="0" err="1"/>
              <a:t>berekend</a:t>
            </a:r>
            <a:r>
              <a:rPr lang="en-GB" dirty="0"/>
              <a:t>. </a:t>
            </a:r>
            <a:r>
              <a:rPr lang="en-GB" dirty="0" err="1"/>
              <a:t>Haal</a:t>
            </a:r>
            <a:r>
              <a:rPr lang="en-GB" dirty="0"/>
              <a:t> je </a:t>
            </a:r>
            <a:r>
              <a:rPr lang="en-GB" dirty="0" err="1"/>
              <a:t>binnen</a:t>
            </a:r>
            <a:r>
              <a:rPr lang="en-GB" dirty="0"/>
              <a:t> de </a:t>
            </a:r>
            <a:r>
              <a:rPr lang="en-GB" dirty="0" err="1"/>
              <a:t>diplomatermijn</a:t>
            </a:r>
            <a:r>
              <a:rPr lang="en-GB" dirty="0"/>
              <a:t> van 10 </a:t>
            </a:r>
            <a:r>
              <a:rPr lang="en-GB" dirty="0" err="1"/>
              <a:t>jaar</a:t>
            </a:r>
            <a:r>
              <a:rPr lang="en-GB" dirty="0"/>
              <a:t> je diploma? Dan </a:t>
            </a:r>
            <a:r>
              <a:rPr lang="en-GB" dirty="0" err="1"/>
              <a:t>worden</a:t>
            </a:r>
            <a:r>
              <a:rPr lang="en-GB" dirty="0"/>
              <a:t> de </a:t>
            </a:r>
            <a:r>
              <a:rPr lang="en-GB" dirty="0" err="1"/>
              <a:t>basisbeurs</a:t>
            </a:r>
            <a:r>
              <a:rPr lang="en-GB" dirty="0"/>
              <a:t>, de </a:t>
            </a:r>
            <a:r>
              <a:rPr lang="en-GB" dirty="0" err="1"/>
              <a:t>aanvullende</a:t>
            </a:r>
            <a:r>
              <a:rPr lang="en-GB" dirty="0"/>
              <a:t> </a:t>
            </a:r>
            <a:r>
              <a:rPr lang="en-GB" dirty="0" err="1"/>
              <a:t>beurs</a:t>
            </a:r>
            <a:r>
              <a:rPr lang="en-GB" dirty="0"/>
              <a:t> </a:t>
            </a:r>
            <a:r>
              <a:rPr lang="en-GB" dirty="0" err="1"/>
              <a:t>en</a:t>
            </a:r>
            <a:r>
              <a:rPr lang="en-GB" dirty="0"/>
              <a:t> het </a:t>
            </a:r>
            <a:r>
              <a:rPr lang="en-GB" dirty="0" err="1"/>
              <a:t>studentenreisproduct</a:t>
            </a:r>
            <a:r>
              <a:rPr lang="en-GB" dirty="0"/>
              <a:t> </a:t>
            </a:r>
            <a:r>
              <a:rPr lang="en-GB" dirty="0" err="1"/>
              <a:t>omgezet</a:t>
            </a:r>
            <a:r>
              <a:rPr lang="en-GB" dirty="0"/>
              <a:t> in </a:t>
            </a:r>
            <a:r>
              <a:rPr lang="en-GB" dirty="0" err="1"/>
              <a:t>een</a:t>
            </a:r>
            <a:r>
              <a:rPr lang="en-GB" dirty="0"/>
              <a:t> gift. De </a:t>
            </a:r>
            <a:r>
              <a:rPr lang="en-GB" dirty="0" err="1"/>
              <a:t>daarover</a:t>
            </a:r>
            <a:r>
              <a:rPr lang="en-GB" dirty="0"/>
              <a:t> </a:t>
            </a:r>
            <a:r>
              <a:rPr lang="en-GB" dirty="0" err="1"/>
              <a:t>opgebouwde</a:t>
            </a:r>
            <a:r>
              <a:rPr lang="en-GB" dirty="0"/>
              <a:t> </a:t>
            </a:r>
            <a:r>
              <a:rPr lang="en-GB" dirty="0" err="1"/>
              <a:t>rente</a:t>
            </a:r>
            <a:r>
              <a:rPr lang="en-GB" dirty="0"/>
              <a:t> </a:t>
            </a:r>
            <a:r>
              <a:rPr lang="en-GB" dirty="0" err="1"/>
              <a:t>wordt</a:t>
            </a:r>
            <a:r>
              <a:rPr lang="en-GB" dirty="0"/>
              <a:t> dan </a:t>
            </a:r>
            <a:r>
              <a:rPr lang="en-GB" dirty="0" err="1"/>
              <a:t>kwijtgescholden</a:t>
            </a:r>
            <a:r>
              <a:rPr lang="en-GB" dirty="0"/>
              <a:t>. </a:t>
            </a:r>
            <a:r>
              <a:rPr lang="en-GB" dirty="0" err="1"/>
              <a:t>Haal</a:t>
            </a:r>
            <a:r>
              <a:rPr lang="en-GB" dirty="0"/>
              <a:t> je </a:t>
            </a:r>
            <a:r>
              <a:rPr lang="en-GB" dirty="0" err="1"/>
              <a:t>geen</a:t>
            </a:r>
            <a:r>
              <a:rPr lang="en-GB" dirty="0"/>
              <a:t> diploma? Dan </a:t>
            </a:r>
            <a:r>
              <a:rPr lang="en-GB" dirty="0" err="1"/>
              <a:t>moet</a:t>
            </a:r>
            <a:r>
              <a:rPr lang="en-GB" dirty="0"/>
              <a:t> je </a:t>
            </a:r>
            <a:r>
              <a:rPr lang="en-GB" dirty="0" err="1"/>
              <a:t>alles</a:t>
            </a:r>
            <a:r>
              <a:rPr lang="en-GB" dirty="0"/>
              <a:t> </a:t>
            </a:r>
            <a:r>
              <a:rPr lang="en-GB" dirty="0" err="1"/>
              <a:t>terugbetalen</a:t>
            </a:r>
            <a:r>
              <a:rPr lang="en-GB" dirty="0"/>
              <a:t>, met </a:t>
            </a:r>
            <a:r>
              <a:rPr lang="en-GB" dirty="0" err="1"/>
              <a:t>rente</a:t>
            </a:r>
            <a:r>
              <a:rPr lang="en-GB" dirty="0"/>
              <a:t>.</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a:t>
            </a:r>
            <a:r>
              <a:rPr lang="nl-NL" dirty="0">
                <a:latin typeface="Verdana" panose="020B0604030504040204" pitchFamily="34" charset="0"/>
                <a:ea typeface="Verdana" panose="020B0604030504040204" pitchFamily="34" charset="0"/>
                <a:cs typeface="Verdana" panose="020B0604030504040204" pitchFamily="34" charset="0"/>
              </a:rPr>
              <a:t>niet </a:t>
            </a:r>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waar</a:t>
            </a:r>
            <a:endParaRPr lang="en-NL" dirty="0"/>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20</a:t>
            </a:fld>
            <a:endParaRPr lang="nl-NL" dirty="0"/>
          </a:p>
        </p:txBody>
      </p:sp>
      <p:pic>
        <p:nvPicPr>
          <p:cNvPr id="12" name="Picture Placeholder 11">
            <a:extLst>
              <a:ext uri="{FF2B5EF4-FFF2-40B4-BE49-F238E27FC236}">
                <a16:creationId xmlns:a16="http://schemas.microsoft.com/office/drawing/2014/main" id="{72637D22-127A-5404-F853-34FEEFDDFD02}"/>
              </a:ext>
            </a:extLst>
          </p:cNvPr>
          <p:cNvPicPr>
            <a:picLocks noGrp="1" noChangeAspect="1"/>
          </p:cNvPicPr>
          <p:nvPr>
            <p:ph type="pic" sz="quarter" idx="10"/>
          </p:nvPr>
        </p:nvPicPr>
        <p:blipFill>
          <a:blip r:embed="rId3"/>
          <a:srcRect l="1556" r="1556"/>
          <a:stretch/>
        </p:blipFill>
        <p:spPr/>
      </p:pic>
    </p:spTree>
    <p:extLst>
      <p:ext uri="{BB962C8B-B14F-4D97-AF65-F5344CB8AC3E}">
        <p14:creationId xmlns:p14="http://schemas.microsoft.com/office/powerpoint/2010/main" val="165644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dirty="0"/>
              <a:t>Door de </a:t>
            </a:r>
            <a:r>
              <a:rPr lang="en-GB" dirty="0" err="1"/>
              <a:t>rente</a:t>
            </a:r>
            <a:r>
              <a:rPr lang="en-GB" dirty="0"/>
              <a:t> op je </a:t>
            </a:r>
            <a:r>
              <a:rPr lang="en-GB" dirty="0" err="1"/>
              <a:t>lening</a:t>
            </a:r>
            <a:r>
              <a:rPr lang="en-GB" dirty="0"/>
              <a:t> </a:t>
            </a:r>
            <a:r>
              <a:rPr lang="en-GB" dirty="0" err="1"/>
              <a:t>wordt</a:t>
            </a:r>
            <a:r>
              <a:rPr lang="en-GB" dirty="0"/>
              <a:t> je </a:t>
            </a:r>
            <a:r>
              <a:rPr lang="en-GB" dirty="0" err="1"/>
              <a:t>studieschuld</a:t>
            </a:r>
            <a:r>
              <a:rPr lang="en-GB" dirty="0"/>
              <a:t> </a:t>
            </a:r>
            <a:r>
              <a:rPr lang="en-GB" dirty="0" err="1"/>
              <a:t>iedere</a:t>
            </a:r>
            <a:r>
              <a:rPr lang="en-GB" dirty="0"/>
              <a:t> </a:t>
            </a:r>
            <a:r>
              <a:rPr lang="en-GB" dirty="0" err="1"/>
              <a:t>maand</a:t>
            </a:r>
            <a:r>
              <a:rPr lang="en-GB" dirty="0"/>
              <a:t> </a:t>
            </a:r>
            <a:r>
              <a:rPr lang="en-GB" dirty="0" err="1"/>
              <a:t>hoger</a:t>
            </a:r>
            <a:r>
              <a:rPr lang="en-GB" dirty="0"/>
              <a:t>.</a:t>
            </a:r>
            <a:endParaRPr lang="en-NL" dirty="0"/>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dirty="0"/>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21</a:t>
            </a:fld>
            <a:endParaRPr lang="nl-NL" dirty="0"/>
          </a:p>
        </p:txBody>
      </p:sp>
      <p:sp>
        <p:nvSpPr>
          <p:cNvPr id="8" name="Rechthoek 5">
            <a:extLst>
              <a:ext uri="{FF2B5EF4-FFF2-40B4-BE49-F238E27FC236}">
                <a16:creationId xmlns:a16="http://schemas.microsoft.com/office/drawing/2014/main" id="{F9CEC62B-3005-3BBE-A6DF-B5FFE042EE3B}"/>
              </a:ext>
            </a:extLst>
          </p:cNvPr>
          <p:cNvSpPr/>
          <p:nvPr/>
        </p:nvSpPr>
        <p:spPr>
          <a:xfrm>
            <a:off x="653522"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6">
            <a:extLst>
              <a:ext uri="{FF2B5EF4-FFF2-40B4-BE49-F238E27FC236}">
                <a16:creationId xmlns:a16="http://schemas.microsoft.com/office/drawing/2014/main" id="{83518629-32F2-583A-B245-A2E32142AA57}"/>
              </a:ext>
            </a:extLst>
          </p:cNvPr>
          <p:cNvSpPr/>
          <p:nvPr/>
        </p:nvSpPr>
        <p:spPr>
          <a:xfrm>
            <a:off x="3075858"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a:extLst>
              <a:ext uri="{FF2B5EF4-FFF2-40B4-BE49-F238E27FC236}">
                <a16:creationId xmlns:a16="http://schemas.microsoft.com/office/drawing/2014/main" id="{48504B85-CF1F-C599-3284-27B0F8E8AFE9}"/>
              </a:ext>
            </a:extLst>
          </p:cNvPr>
          <p:cNvPicPr>
            <a:picLocks noGrp="1" noChangeAspect="1"/>
          </p:cNvPicPr>
          <p:nvPr>
            <p:ph type="pic" sz="quarter" idx="24"/>
          </p:nvPr>
        </p:nvPicPr>
        <p:blipFill>
          <a:blip r:embed="rId3"/>
          <a:srcRect t="2988" b="2988"/>
          <a:stretch/>
        </p:blipFill>
        <p:spPr/>
      </p:pic>
    </p:spTree>
    <p:extLst>
      <p:ext uri="{BB962C8B-B14F-4D97-AF65-F5344CB8AC3E}">
        <p14:creationId xmlns:p14="http://schemas.microsoft.com/office/powerpoint/2010/main" val="401281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dirty="0"/>
              <a:t>Als je </a:t>
            </a:r>
            <a:r>
              <a:rPr lang="en-GB" dirty="0" err="1"/>
              <a:t>leent</a:t>
            </a:r>
            <a:r>
              <a:rPr lang="en-GB" dirty="0"/>
              <a:t>, bouw je </a:t>
            </a:r>
            <a:r>
              <a:rPr lang="en-GB" dirty="0" err="1"/>
              <a:t>een</a:t>
            </a:r>
            <a:r>
              <a:rPr lang="en-GB" dirty="0"/>
              <a:t> </a:t>
            </a:r>
            <a:r>
              <a:rPr lang="en-GB" dirty="0" err="1"/>
              <a:t>studieschuld</a:t>
            </a:r>
            <a:r>
              <a:rPr lang="en-GB" dirty="0"/>
              <a:t> op. Door de </a:t>
            </a:r>
            <a:r>
              <a:rPr lang="en-GB" dirty="0" err="1"/>
              <a:t>rente</a:t>
            </a:r>
            <a:r>
              <a:rPr lang="en-GB" dirty="0"/>
              <a:t> </a:t>
            </a:r>
            <a:r>
              <a:rPr lang="en-GB" dirty="0" err="1"/>
              <a:t>wordt</a:t>
            </a:r>
            <a:r>
              <a:rPr lang="en-GB" dirty="0"/>
              <a:t> je </a:t>
            </a:r>
            <a:r>
              <a:rPr lang="en-GB" dirty="0" err="1"/>
              <a:t>studieschuld</a:t>
            </a:r>
            <a:r>
              <a:rPr lang="en-GB" dirty="0"/>
              <a:t> </a:t>
            </a:r>
            <a:r>
              <a:rPr lang="en-GB" dirty="0" err="1"/>
              <a:t>groter</a:t>
            </a:r>
            <a:r>
              <a:rPr lang="en-GB" dirty="0"/>
              <a:t>. Na je </a:t>
            </a:r>
            <a:r>
              <a:rPr lang="en-GB" dirty="0" err="1"/>
              <a:t>studie</a:t>
            </a:r>
            <a:r>
              <a:rPr lang="en-GB" dirty="0"/>
              <a:t> </a:t>
            </a:r>
            <a:r>
              <a:rPr lang="en-GB" dirty="0" err="1"/>
              <a:t>moet</a:t>
            </a:r>
            <a:r>
              <a:rPr lang="en-GB" dirty="0"/>
              <a:t> je </a:t>
            </a:r>
            <a:r>
              <a:rPr lang="en-GB" dirty="0" err="1"/>
              <a:t>daardoor</a:t>
            </a:r>
            <a:r>
              <a:rPr lang="en-GB" dirty="0"/>
              <a:t> </a:t>
            </a:r>
            <a:r>
              <a:rPr lang="en-GB" dirty="0" err="1"/>
              <a:t>meer</a:t>
            </a:r>
            <a:r>
              <a:rPr lang="en-GB" dirty="0"/>
              <a:t> </a:t>
            </a:r>
            <a:r>
              <a:rPr lang="en-GB" dirty="0" err="1"/>
              <a:t>terugbetalen</a:t>
            </a:r>
            <a:r>
              <a:rPr lang="en-GB" dirty="0"/>
              <a:t> dan </a:t>
            </a:r>
            <a:r>
              <a:rPr lang="en-GB" dirty="0" err="1"/>
              <a:t>dat</a:t>
            </a:r>
            <a:r>
              <a:rPr lang="en-GB" dirty="0"/>
              <a:t> je </a:t>
            </a:r>
            <a:r>
              <a:rPr lang="en-GB" dirty="0" err="1"/>
              <a:t>geleend</a:t>
            </a:r>
            <a:r>
              <a:rPr lang="en-GB" dirty="0"/>
              <a:t> </a:t>
            </a:r>
            <a:r>
              <a:rPr lang="en-GB" dirty="0" err="1"/>
              <a:t>hebt</a:t>
            </a:r>
            <a:r>
              <a:rPr lang="en-GB" dirty="0"/>
              <a:t>. Leen </a:t>
            </a:r>
            <a:r>
              <a:rPr lang="en-GB" dirty="0" err="1"/>
              <a:t>daarom</a:t>
            </a:r>
            <a:r>
              <a:rPr lang="en-GB" dirty="0"/>
              <a:t> nooit </a:t>
            </a:r>
            <a:r>
              <a:rPr lang="en-GB" dirty="0" err="1"/>
              <a:t>meer</a:t>
            </a:r>
            <a:r>
              <a:rPr lang="en-GB" dirty="0"/>
              <a:t> geld dan je </a:t>
            </a:r>
            <a:r>
              <a:rPr lang="en-GB" dirty="0" err="1"/>
              <a:t>nodig</a:t>
            </a:r>
            <a:r>
              <a:rPr lang="en-GB" dirty="0"/>
              <a:t> </a:t>
            </a:r>
            <a:r>
              <a:rPr lang="en-GB" dirty="0" err="1"/>
              <a:t>hebt</a:t>
            </a:r>
            <a:r>
              <a:rPr lang="en-GB" dirty="0"/>
              <a:t>.</a:t>
            </a:r>
          </a:p>
          <a:p>
            <a:pPr marL="0" indent="0">
              <a:buNone/>
            </a:pPr>
            <a:endParaRPr lang="en-NL" dirty="0"/>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waar</a:t>
            </a:r>
            <a:endParaRPr lang="en-NL" dirty="0"/>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22</a:t>
            </a:fld>
            <a:endParaRPr lang="nl-NL" dirty="0"/>
          </a:p>
        </p:txBody>
      </p:sp>
      <p:pic>
        <p:nvPicPr>
          <p:cNvPr id="9" name="Picture Placeholder 8">
            <a:extLst>
              <a:ext uri="{FF2B5EF4-FFF2-40B4-BE49-F238E27FC236}">
                <a16:creationId xmlns:a16="http://schemas.microsoft.com/office/drawing/2014/main" id="{4FA8388F-9084-B3A5-2C71-55B2B48C2429}"/>
              </a:ext>
            </a:extLst>
          </p:cNvPr>
          <p:cNvPicPr>
            <a:picLocks noGrp="1" noChangeAspect="1"/>
          </p:cNvPicPr>
          <p:nvPr>
            <p:ph type="pic" sz="quarter" idx="24"/>
          </p:nvPr>
        </p:nvPicPr>
        <p:blipFill>
          <a:blip r:embed="rId3"/>
          <a:srcRect t="2988" b="2988"/>
          <a:stretch/>
        </p:blipFill>
        <p:spPr/>
      </p:pic>
    </p:spTree>
    <p:extLst>
      <p:ext uri="{BB962C8B-B14F-4D97-AF65-F5344CB8AC3E}">
        <p14:creationId xmlns:p14="http://schemas.microsoft.com/office/powerpoint/2010/main" val="363028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lstStyle/>
          <a:p>
            <a:pPr marL="0" indent="0">
              <a:buNone/>
            </a:pP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Het rentepercentage op je studiefinanciering is ieder jaar hetzelfde.</a:t>
            </a: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dirty="0"/>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23</a:t>
            </a:fld>
            <a:endParaRPr lang="nl-NL" dirty="0"/>
          </a:p>
        </p:txBody>
      </p:sp>
      <p:sp>
        <p:nvSpPr>
          <p:cNvPr id="8" name="Rechthoek 9">
            <a:extLst>
              <a:ext uri="{FF2B5EF4-FFF2-40B4-BE49-F238E27FC236}">
                <a16:creationId xmlns:a16="http://schemas.microsoft.com/office/drawing/2014/main" id="{B629332D-FBC1-021F-9EE0-42A5314240FA}"/>
              </a:ext>
            </a:extLst>
          </p:cNvPr>
          <p:cNvSpPr/>
          <p:nvPr/>
        </p:nvSpPr>
        <p:spPr>
          <a:xfrm>
            <a:off x="6645760"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D4FF9024-58C0-268A-C761-0B8000A2AF5D}"/>
              </a:ext>
            </a:extLst>
          </p:cNvPr>
          <p:cNvSpPr/>
          <p:nvPr/>
        </p:nvSpPr>
        <p:spPr>
          <a:xfrm>
            <a:off x="9068096"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a:extLst>
              <a:ext uri="{FF2B5EF4-FFF2-40B4-BE49-F238E27FC236}">
                <a16:creationId xmlns:a16="http://schemas.microsoft.com/office/drawing/2014/main" id="{8A6E721E-B4D7-6CBF-5A87-4797928DF424}"/>
              </a:ext>
            </a:extLst>
          </p:cNvPr>
          <p:cNvPicPr>
            <a:picLocks noGrp="1" noChangeAspect="1"/>
          </p:cNvPicPr>
          <p:nvPr>
            <p:ph type="pic" sz="quarter" idx="10"/>
          </p:nvPr>
        </p:nvPicPr>
        <p:blipFill>
          <a:blip r:embed="rId3"/>
          <a:srcRect t="25" b="25"/>
          <a:stretch/>
        </p:blipFill>
        <p:spPr>
          <a:xfrm>
            <a:off x="0" y="0"/>
            <a:ext cx="6098242" cy="6858000"/>
          </a:xfrm>
        </p:spPr>
      </p:pic>
    </p:spTree>
    <p:extLst>
      <p:ext uri="{BB962C8B-B14F-4D97-AF65-F5344CB8AC3E}">
        <p14:creationId xmlns:p14="http://schemas.microsoft.com/office/powerpoint/2010/main" val="304043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normAutofit/>
          </a:bodyPr>
          <a:lstStyle/>
          <a:p>
            <a:pPr marL="0" indent="0">
              <a:spcBef>
                <a:spcPts val="0"/>
              </a:spcBef>
              <a:buNone/>
            </a:pPr>
            <a:r>
              <a:rPr lang="en-GB" sz="2000" dirty="0" err="1"/>
              <a:t>Niet</a:t>
            </a:r>
            <a:r>
              <a:rPr lang="en-GB" sz="2000" dirty="0"/>
              <a:t> </a:t>
            </a:r>
            <a:r>
              <a:rPr lang="en-GB" sz="2000" dirty="0" err="1"/>
              <a:t>waar</a:t>
            </a:r>
            <a:r>
              <a:rPr lang="en-GB" sz="2000" dirty="0"/>
              <a:t>. </a:t>
            </a:r>
            <a:r>
              <a:rPr lang="en-GB" sz="2000" dirty="0" err="1"/>
              <a:t>Zolang</a:t>
            </a:r>
            <a:r>
              <a:rPr lang="en-GB" sz="2000" dirty="0"/>
              <a:t> je </a:t>
            </a:r>
            <a:r>
              <a:rPr lang="en-GB" sz="2000" dirty="0" err="1"/>
              <a:t>studiefinanciering</a:t>
            </a:r>
            <a:r>
              <a:rPr lang="en-GB" sz="2000" dirty="0"/>
              <a:t> </a:t>
            </a:r>
            <a:r>
              <a:rPr lang="en-GB" sz="2000" dirty="0" err="1"/>
              <a:t>ontvangt</a:t>
            </a:r>
            <a:r>
              <a:rPr lang="en-GB" sz="2000" dirty="0"/>
              <a:t>, </a:t>
            </a:r>
            <a:r>
              <a:rPr lang="en-GB" sz="2000" dirty="0" err="1"/>
              <a:t>staat</a:t>
            </a:r>
            <a:r>
              <a:rPr lang="en-GB" sz="2000" dirty="0"/>
              <a:t> het </a:t>
            </a:r>
            <a:r>
              <a:rPr lang="en-GB" sz="2000" dirty="0" err="1"/>
              <a:t>rentepercentage</a:t>
            </a:r>
            <a:r>
              <a:rPr lang="en-GB" sz="2000" dirty="0"/>
              <a:t> steeds </a:t>
            </a:r>
            <a:r>
              <a:rPr lang="en-GB" sz="2000" dirty="0" err="1"/>
              <a:t>voor</a:t>
            </a:r>
            <a:r>
              <a:rPr lang="en-GB" sz="2000" dirty="0"/>
              <a:t> 1 </a:t>
            </a:r>
            <a:r>
              <a:rPr lang="en-GB" sz="2000" dirty="0" err="1"/>
              <a:t>kalenderjaar</a:t>
            </a:r>
            <a:r>
              <a:rPr lang="en-GB" sz="2000" dirty="0"/>
              <a:t> vast. Later, </a:t>
            </a:r>
            <a:r>
              <a:rPr lang="en-GB" sz="2000" dirty="0" err="1"/>
              <a:t>tijdens</a:t>
            </a:r>
            <a:r>
              <a:rPr lang="en-GB" sz="2000" dirty="0"/>
              <a:t> het </a:t>
            </a:r>
            <a:r>
              <a:rPr lang="en-GB" sz="2000" dirty="0" err="1"/>
              <a:t>terugbetalen</a:t>
            </a:r>
            <a:r>
              <a:rPr lang="en-GB" sz="2000" dirty="0"/>
              <a:t> van je </a:t>
            </a:r>
            <a:r>
              <a:rPr lang="en-GB" sz="2000" dirty="0" err="1"/>
              <a:t>studieschuld</a:t>
            </a:r>
            <a:r>
              <a:rPr lang="en-GB" sz="2000" dirty="0"/>
              <a:t>, </a:t>
            </a:r>
            <a:r>
              <a:rPr lang="en-GB" sz="2000" dirty="0" err="1"/>
              <a:t>krijg</a:t>
            </a:r>
            <a:r>
              <a:rPr lang="en-GB" sz="2000" dirty="0"/>
              <a:t> je </a:t>
            </a:r>
            <a:r>
              <a:rPr lang="en-GB" sz="2000" dirty="0" err="1"/>
              <a:t>elke</a:t>
            </a:r>
            <a:r>
              <a:rPr lang="en-GB" sz="2000" dirty="0"/>
              <a:t> 5 </a:t>
            </a:r>
            <a:r>
              <a:rPr lang="en-GB" sz="2000" dirty="0" err="1"/>
              <a:t>jaar</a:t>
            </a:r>
            <a:r>
              <a:rPr lang="en-GB" sz="2000" dirty="0"/>
              <a:t> </a:t>
            </a:r>
            <a:r>
              <a:rPr lang="en-GB" sz="2000" dirty="0" err="1"/>
              <a:t>een</a:t>
            </a:r>
            <a:r>
              <a:rPr lang="en-GB" sz="2000" dirty="0"/>
              <a:t> </a:t>
            </a:r>
            <a:r>
              <a:rPr lang="en-GB" sz="2000" dirty="0" err="1"/>
              <a:t>nieuw</a:t>
            </a:r>
            <a:r>
              <a:rPr lang="en-GB" sz="2000" dirty="0"/>
              <a:t> </a:t>
            </a:r>
            <a:r>
              <a:rPr lang="en-GB" sz="2000" dirty="0" err="1"/>
              <a:t>rentepercentage</a:t>
            </a:r>
            <a:r>
              <a:rPr lang="en-GB" sz="2000" dirty="0"/>
              <a:t>. </a:t>
            </a:r>
            <a:r>
              <a:rPr lang="en-GB" sz="2000" dirty="0" err="1"/>
              <a:t>Zowel</a:t>
            </a:r>
            <a:r>
              <a:rPr lang="en-GB" sz="2000" dirty="0"/>
              <a:t> </a:t>
            </a:r>
            <a:r>
              <a:rPr lang="en-GB" sz="2000" dirty="0" err="1"/>
              <a:t>tijdens</a:t>
            </a:r>
            <a:r>
              <a:rPr lang="en-GB" sz="2000" dirty="0"/>
              <a:t> je </a:t>
            </a:r>
            <a:r>
              <a:rPr lang="en-GB" sz="2000" dirty="0" err="1"/>
              <a:t>studie</a:t>
            </a:r>
            <a:r>
              <a:rPr lang="en-GB" sz="2000" dirty="0"/>
              <a:t> </a:t>
            </a:r>
            <a:r>
              <a:rPr lang="en-GB" sz="2000" dirty="0" err="1"/>
              <a:t>als</a:t>
            </a:r>
            <a:r>
              <a:rPr lang="en-GB" sz="2000" dirty="0"/>
              <a:t> </a:t>
            </a:r>
            <a:r>
              <a:rPr lang="en-GB" sz="2000" dirty="0" err="1"/>
              <a:t>tijdens</a:t>
            </a:r>
            <a:r>
              <a:rPr lang="en-GB" sz="2000" dirty="0"/>
              <a:t> het </a:t>
            </a:r>
            <a:r>
              <a:rPr lang="en-GB" sz="2000" dirty="0" err="1"/>
              <a:t>terugbetalen</a:t>
            </a:r>
            <a:r>
              <a:rPr lang="en-GB" sz="2000" dirty="0"/>
              <a:t> </a:t>
            </a:r>
            <a:r>
              <a:rPr lang="en-GB" sz="2000" dirty="0" err="1"/>
              <a:t>kan</a:t>
            </a:r>
            <a:r>
              <a:rPr lang="en-GB" sz="2000" dirty="0"/>
              <a:t> je </a:t>
            </a:r>
            <a:r>
              <a:rPr lang="en-GB" sz="2000" dirty="0" err="1"/>
              <a:t>rentepercentage</a:t>
            </a:r>
            <a:r>
              <a:rPr lang="en-GB" sz="2000" dirty="0"/>
              <a:t> </a:t>
            </a:r>
            <a:r>
              <a:rPr lang="en-GB" sz="2000" dirty="0" err="1"/>
              <a:t>dus</a:t>
            </a:r>
            <a:r>
              <a:rPr lang="en-GB" sz="2000" dirty="0"/>
              <a:t> </a:t>
            </a:r>
            <a:r>
              <a:rPr lang="en-GB" sz="2000" dirty="0" err="1"/>
              <a:t>hoger</a:t>
            </a:r>
            <a:r>
              <a:rPr lang="en-GB" sz="2000" dirty="0"/>
              <a:t> of lager </a:t>
            </a:r>
            <a:r>
              <a:rPr lang="en-GB" sz="2000" dirty="0" err="1"/>
              <a:t>worden</a:t>
            </a:r>
            <a:r>
              <a:rPr lang="en-GB" sz="2000" dirty="0"/>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niet waar</a:t>
            </a:r>
            <a:endParaRPr lang="en-NL" dirty="0"/>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24</a:t>
            </a:fld>
            <a:endParaRPr lang="nl-NL" dirty="0"/>
          </a:p>
        </p:txBody>
      </p:sp>
      <p:sp>
        <p:nvSpPr>
          <p:cNvPr id="5" name="Tijdelijke aanduiding voor afbeelding 4">
            <a:extLst>
              <a:ext uri="{FF2B5EF4-FFF2-40B4-BE49-F238E27FC236}">
                <a16:creationId xmlns:a16="http://schemas.microsoft.com/office/drawing/2014/main" id="{BDB4DC22-3F56-2E21-5E36-84C5AA1CA75F}"/>
              </a:ext>
            </a:extLst>
          </p:cNvPr>
          <p:cNvSpPr>
            <a:spLocks noGrp="1"/>
          </p:cNvSpPr>
          <p:nvPr>
            <p:ph type="pic" sz="quarter" idx="10"/>
          </p:nvPr>
        </p:nvSpPr>
        <p:spPr/>
      </p:sp>
      <p:pic>
        <p:nvPicPr>
          <p:cNvPr id="6" name="Picture Placeholder 9">
            <a:extLst>
              <a:ext uri="{FF2B5EF4-FFF2-40B4-BE49-F238E27FC236}">
                <a16:creationId xmlns:a16="http://schemas.microsoft.com/office/drawing/2014/main" id="{7373BDEC-E4D5-AB97-FBCB-BB3B2029789F}"/>
              </a:ext>
            </a:extLst>
          </p:cNvPr>
          <p:cNvPicPr>
            <a:picLocks noChangeAspect="1"/>
          </p:cNvPicPr>
          <p:nvPr/>
        </p:nvPicPr>
        <p:blipFill>
          <a:blip r:embed="rId3"/>
          <a:srcRect t="25" b="25"/>
          <a:stretch/>
        </p:blipFill>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59414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8" name="Picture Placeholder 7" descr="A screenshot of a computer&#10;&#10;Description automatically generated">
            <a:hlinkClick r:id="rId3"/>
            <a:extLst>
              <a:ext uri="{FF2B5EF4-FFF2-40B4-BE49-F238E27FC236}">
                <a16:creationId xmlns:a16="http://schemas.microsoft.com/office/drawing/2014/main" id="{66AE9A28-53DF-EBC5-AD0A-E7CFD220E5A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4338" b="37222"/>
          <a:stretch/>
        </p:blipFill>
        <p:spPr>
          <a:xfrm>
            <a:off x="0" y="3427413"/>
            <a:ext cx="12192000" cy="3430587"/>
          </a:xfrm>
        </p:spPr>
      </p:pic>
      <p:sp>
        <p:nvSpPr>
          <p:cNvPr id="3" name="Title 2">
            <a:extLst>
              <a:ext uri="{FF2B5EF4-FFF2-40B4-BE49-F238E27FC236}">
                <a16:creationId xmlns:a16="http://schemas.microsoft.com/office/drawing/2014/main" id="{9299C548-FDD8-364E-9F12-6A441B808DB8}"/>
              </a:ext>
            </a:extLst>
          </p:cNvPr>
          <p:cNvSpPr>
            <a:spLocks noGrp="1"/>
          </p:cNvSpPr>
          <p:nvPr>
            <p:ph type="title"/>
          </p:nvPr>
        </p:nvSpPr>
        <p:spPr>
          <a:xfrm>
            <a:off x="633600" y="1557013"/>
            <a:ext cx="10924382" cy="946800"/>
          </a:xfrm>
        </p:spPr>
        <p:txBody>
          <a:bodyPr>
            <a:normAutofit fontScale="90000"/>
          </a:bodyPr>
          <a:lstStyle/>
          <a:p>
            <a:pPr>
              <a:lnSpc>
                <a:spcPct val="100000"/>
              </a:lnSpc>
            </a:pPr>
            <a:r>
              <a:rPr lang="nl-NL" dirty="0"/>
              <a:t>Hoe vraag ik studiefinanciering aan via Mijn DUO?</a:t>
            </a:r>
          </a:p>
        </p:txBody>
      </p:sp>
      <p:sp>
        <p:nvSpPr>
          <p:cNvPr id="470" name="Google Shape;470;p14"/>
          <p:cNvSpPr txBox="1">
            <a:spLocks noGrp="1"/>
          </p:cNvSpPr>
          <p:nvPr>
            <p:ph type="sldNum" sz="quarter" idx="1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extLst>
      <p:ext uri="{BB962C8B-B14F-4D97-AF65-F5344CB8AC3E}">
        <p14:creationId xmlns:p14="http://schemas.microsoft.com/office/powerpoint/2010/main" val="176778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3" name="Text Placeholder 2">
            <a:extLst>
              <a:ext uri="{FF2B5EF4-FFF2-40B4-BE49-F238E27FC236}">
                <a16:creationId xmlns:a16="http://schemas.microsoft.com/office/drawing/2014/main" id="{0BEC0926-5109-034B-81D5-D976F1400DC3}"/>
              </a:ext>
            </a:extLst>
          </p:cNvPr>
          <p:cNvSpPr>
            <a:spLocks noGrp="1"/>
          </p:cNvSpPr>
          <p:nvPr>
            <p:ph idx="1"/>
          </p:nvPr>
        </p:nvSpPr>
        <p:spPr/>
        <p:txBody>
          <a:bodyPr numCol="1">
            <a:normAutofit/>
          </a:bodyPr>
          <a:lstStyle/>
          <a:p>
            <a:r>
              <a:rPr lang="nl-NL" dirty="0"/>
              <a:t>Bekijk de               op je werkblad.</a:t>
            </a:r>
          </a:p>
          <a:p>
            <a:endParaRPr lang="nl-NL" dirty="0"/>
          </a:p>
          <a:p>
            <a:r>
              <a:rPr lang="nl-NL" dirty="0"/>
              <a:t>Raad de plaatjes en zet ze in de juiste volgorde.</a:t>
            </a:r>
          </a:p>
          <a:p>
            <a:endParaRPr lang="nl-NL" dirty="0"/>
          </a:p>
          <a:p>
            <a:r>
              <a:rPr lang="nl-NL" dirty="0"/>
              <a:t>Ga thuis aan de slag met je eigen situatie!</a:t>
            </a:r>
          </a:p>
        </p:txBody>
      </p:sp>
      <p:sp>
        <p:nvSpPr>
          <p:cNvPr id="2" name="Title 1">
            <a:extLst>
              <a:ext uri="{FF2B5EF4-FFF2-40B4-BE49-F238E27FC236}">
                <a16:creationId xmlns:a16="http://schemas.microsoft.com/office/drawing/2014/main" id="{99814333-E095-004C-9721-79DCB0A95A51}"/>
              </a:ext>
            </a:extLst>
          </p:cNvPr>
          <p:cNvSpPr>
            <a:spLocks noGrp="1"/>
          </p:cNvSpPr>
          <p:nvPr>
            <p:ph type="title"/>
          </p:nvPr>
        </p:nvSpPr>
        <p:spPr/>
        <p:txBody>
          <a:bodyPr>
            <a:normAutofit/>
          </a:bodyPr>
          <a:lstStyle/>
          <a:p>
            <a:r>
              <a:rPr lang="nl-NL" dirty="0">
                <a:solidFill>
                  <a:srgbClr val="01689B"/>
                </a:solidFill>
              </a:rPr>
              <a:t>Tot slot: aan de slag!</a:t>
            </a:r>
          </a:p>
        </p:txBody>
      </p:sp>
      <p:sp>
        <p:nvSpPr>
          <p:cNvPr id="481" name="Google Shape;481;p15"/>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26</a:t>
            </a:fld>
            <a:endParaRPr/>
          </a:p>
        </p:txBody>
      </p:sp>
      <p:pic>
        <p:nvPicPr>
          <p:cNvPr id="6" name="Picture 5">
            <a:extLst>
              <a:ext uri="{FF2B5EF4-FFF2-40B4-BE49-F238E27FC236}">
                <a16:creationId xmlns:a16="http://schemas.microsoft.com/office/drawing/2014/main" id="{EF5A0CDF-4EC8-A545-AB78-64E7085B0E25}"/>
              </a:ext>
            </a:extLst>
          </p:cNvPr>
          <p:cNvPicPr>
            <a:picLocks noChangeAspect="1"/>
          </p:cNvPicPr>
          <p:nvPr/>
        </p:nvPicPr>
        <p:blipFill>
          <a:blip r:embed="rId3"/>
          <a:srcRect/>
          <a:stretch/>
        </p:blipFill>
        <p:spPr>
          <a:xfrm>
            <a:off x="9123881" y="2477349"/>
            <a:ext cx="2153808" cy="3053042"/>
          </a:xfrm>
          <a:prstGeom prst="rect">
            <a:avLst/>
          </a:prstGeom>
          <a:effectLst>
            <a:outerShdw blurRad="63500" sx="102000" sy="102000" algn="ctr" rotWithShape="0">
              <a:prstClr val="black">
                <a:alpha val="40000"/>
              </a:prstClr>
            </a:outerShdw>
          </a:effectLst>
        </p:spPr>
      </p:pic>
      <p:sp>
        <p:nvSpPr>
          <p:cNvPr id="9" name="Tekstvak 5">
            <a:hlinkClick r:id="rId4" action="ppaction://hlinksldjump"/>
            <a:extLst>
              <a:ext uri="{FF2B5EF4-FFF2-40B4-BE49-F238E27FC236}">
                <a16:creationId xmlns:a16="http://schemas.microsoft.com/office/drawing/2014/main" id="{BE7B7784-DBE7-6E42-A209-F7A47031A8BE}"/>
              </a:ext>
            </a:extLst>
          </p:cNvPr>
          <p:cNvSpPr txBox="1"/>
          <p:nvPr/>
        </p:nvSpPr>
        <p:spPr>
          <a:xfrm>
            <a:off x="2598107" y="2289485"/>
            <a:ext cx="1403006" cy="375728"/>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opdracht</a:t>
            </a:r>
          </a:p>
        </p:txBody>
      </p:sp>
    </p:spTree>
    <p:extLst>
      <p:ext uri="{BB962C8B-B14F-4D97-AF65-F5344CB8AC3E}">
        <p14:creationId xmlns:p14="http://schemas.microsoft.com/office/powerpoint/2010/main" val="138165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FE3C9DD-266C-0A41-B657-85B757AFAAA8}"/>
              </a:ext>
            </a:extLst>
          </p:cNvPr>
          <p:cNvSpPr/>
          <p:nvPr/>
        </p:nvSpPr>
        <p:spPr>
          <a:xfrm>
            <a:off x="10963469" y="5868955"/>
            <a:ext cx="569167" cy="56916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dirty="0">
                <a:solidFill>
                  <a:sysClr val="windowText" lastClr="000000"/>
                </a:solidFill>
              </a:rPr>
              <a:t>2</a:t>
            </a:r>
          </a:p>
        </p:txBody>
      </p:sp>
      <p:sp>
        <p:nvSpPr>
          <p:cNvPr id="9" name="Oval 8">
            <a:extLst>
              <a:ext uri="{FF2B5EF4-FFF2-40B4-BE49-F238E27FC236}">
                <a16:creationId xmlns:a16="http://schemas.microsoft.com/office/drawing/2014/main" id="{E5203344-9215-6D4D-A6C2-51A46858BA13}"/>
              </a:ext>
            </a:extLst>
          </p:cNvPr>
          <p:cNvSpPr/>
          <p:nvPr/>
        </p:nvSpPr>
        <p:spPr>
          <a:xfrm>
            <a:off x="7184571" y="5868955"/>
            <a:ext cx="569167" cy="569167"/>
          </a:xfrm>
          <a:prstGeom prst="ellipse">
            <a:avLst/>
          </a:prstGeom>
          <a:solidFill>
            <a:srgbClr val="2758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3</a:t>
            </a:r>
          </a:p>
        </p:txBody>
      </p:sp>
      <p:sp>
        <p:nvSpPr>
          <p:cNvPr id="10" name="Oval 9">
            <a:extLst>
              <a:ext uri="{FF2B5EF4-FFF2-40B4-BE49-F238E27FC236}">
                <a16:creationId xmlns:a16="http://schemas.microsoft.com/office/drawing/2014/main" id="{42136872-EA40-DB42-B404-9A15927E9BEF}"/>
              </a:ext>
            </a:extLst>
          </p:cNvPr>
          <p:cNvSpPr/>
          <p:nvPr/>
        </p:nvSpPr>
        <p:spPr>
          <a:xfrm>
            <a:off x="3433665" y="5868955"/>
            <a:ext cx="569167" cy="569167"/>
          </a:xfrm>
          <a:prstGeom prst="ellipse">
            <a:avLst/>
          </a:prstGeom>
          <a:solidFill>
            <a:srgbClr val="007BC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dirty="0">
                <a:solidFill>
                  <a:srgbClr val="FFFFFF"/>
                </a:solidFill>
              </a:rPr>
              <a:t>1</a:t>
            </a:r>
          </a:p>
        </p:txBody>
      </p:sp>
      <p:sp>
        <p:nvSpPr>
          <p:cNvPr id="11" name="Oval 10">
            <a:extLst>
              <a:ext uri="{FF2B5EF4-FFF2-40B4-BE49-F238E27FC236}">
                <a16:creationId xmlns:a16="http://schemas.microsoft.com/office/drawing/2014/main" id="{66E87408-BF68-7E4D-8110-2C86C17EC49F}"/>
              </a:ext>
            </a:extLst>
          </p:cNvPr>
          <p:cNvSpPr/>
          <p:nvPr/>
        </p:nvSpPr>
        <p:spPr>
          <a:xfrm>
            <a:off x="10832841" y="2864498"/>
            <a:ext cx="569167" cy="569167"/>
          </a:xfrm>
          <a:prstGeom prst="ellipse">
            <a:avLst/>
          </a:prstGeom>
          <a:solidFill>
            <a:srgbClr val="4214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5</a:t>
            </a:r>
          </a:p>
        </p:txBody>
      </p:sp>
      <p:sp>
        <p:nvSpPr>
          <p:cNvPr id="12" name="Oval 11">
            <a:extLst>
              <a:ext uri="{FF2B5EF4-FFF2-40B4-BE49-F238E27FC236}">
                <a16:creationId xmlns:a16="http://schemas.microsoft.com/office/drawing/2014/main" id="{5D5DACF9-5E46-3D4E-ADD5-129585EC9104}"/>
              </a:ext>
            </a:extLst>
          </p:cNvPr>
          <p:cNvSpPr/>
          <p:nvPr/>
        </p:nvSpPr>
        <p:spPr>
          <a:xfrm>
            <a:off x="7259216" y="2864498"/>
            <a:ext cx="569167" cy="569167"/>
          </a:xfrm>
          <a:prstGeom prst="ellipse">
            <a:avLst/>
          </a:prstGeom>
          <a:solidFill>
            <a:srgbClr val="A9016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4</a:t>
            </a:r>
          </a:p>
        </p:txBody>
      </p:sp>
      <p:sp>
        <p:nvSpPr>
          <p:cNvPr id="13" name="Oval 12">
            <a:extLst>
              <a:ext uri="{FF2B5EF4-FFF2-40B4-BE49-F238E27FC236}">
                <a16:creationId xmlns:a16="http://schemas.microsoft.com/office/drawing/2014/main" id="{883C7789-3EAE-3146-9851-45E2FBA93B18}"/>
              </a:ext>
            </a:extLst>
          </p:cNvPr>
          <p:cNvSpPr/>
          <p:nvPr/>
        </p:nvSpPr>
        <p:spPr>
          <a:xfrm>
            <a:off x="3433665" y="2864498"/>
            <a:ext cx="569167" cy="569167"/>
          </a:xfrm>
          <a:prstGeom prst="ellipse">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ysClr val="windowText" lastClr="000000"/>
                </a:solidFill>
              </a:rPr>
              <a:t>6</a:t>
            </a:r>
          </a:p>
        </p:txBody>
      </p:sp>
    </p:spTree>
    <p:extLst>
      <p:ext uri="{BB962C8B-B14F-4D97-AF65-F5344CB8AC3E}">
        <p14:creationId xmlns:p14="http://schemas.microsoft.com/office/powerpoint/2010/main" val="24380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BA61B6-E549-0D44-A857-030B473C6393}"/>
              </a:ext>
            </a:extLst>
          </p:cNvPr>
          <p:cNvSpPr>
            <a:spLocks noGrp="1"/>
          </p:cNvSpPr>
          <p:nvPr>
            <p:ph idx="1"/>
          </p:nvPr>
        </p:nvSpPr>
        <p:spPr>
          <a:xfrm>
            <a:off x="635000" y="2297074"/>
            <a:ext cx="10923588" cy="3931928"/>
          </a:xfrm>
        </p:spPr>
        <p:txBody>
          <a:bodyPr numCol="1">
            <a:normAutofit/>
          </a:bodyPr>
          <a:lstStyle/>
          <a:p>
            <a:pPr marL="0" indent="0">
              <a:lnSpc>
                <a:spcPct val="120000"/>
              </a:lnSpc>
              <a:buClr>
                <a:schemeClr val="accent4"/>
              </a:buClr>
              <a:buNone/>
            </a:pP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Volg @duostudent op je socials!</a:t>
            </a:r>
            <a:br>
              <a:rPr lang="nl-NL" dirty="0">
                <a:solidFill>
                  <a:schemeClr val="bg1"/>
                </a:solidFill>
              </a:rPr>
            </a:br>
            <a:br>
              <a:rPr lang="nl-NL" dirty="0">
                <a:solidFill>
                  <a:schemeClr val="bg1"/>
                </a:solidFill>
              </a:rPr>
            </a:b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DUO website &gt; duo.nl</a:t>
            </a:r>
          </a:p>
          <a:p>
            <a:pPr>
              <a:lnSpc>
                <a:spcPct val="120000"/>
              </a:lnSpc>
              <a:buClr>
                <a:schemeClr val="accent4"/>
              </a:buClr>
              <a:buFont typeface="Wingdings" pitchFamily="2" charset="2"/>
              <a:buChar char="ü"/>
            </a:pPr>
            <a:r>
              <a:rPr lang="nl-NL" dirty="0">
                <a:solidFill>
                  <a:schemeClr val="bg1"/>
                </a:solidFill>
              </a:rPr>
              <a:t>DUO bellen &gt; 050 599 77 55</a:t>
            </a:r>
          </a:p>
          <a:p>
            <a:pPr>
              <a:lnSpc>
                <a:spcPct val="120000"/>
              </a:lnSpc>
              <a:buClr>
                <a:schemeClr val="accent4"/>
              </a:buClr>
              <a:buFont typeface="Wingdings" pitchFamily="2" charset="2"/>
              <a:buChar char="ü"/>
            </a:pPr>
            <a:r>
              <a:rPr lang="nl-NL" dirty="0">
                <a:solidFill>
                  <a:schemeClr val="bg1"/>
                </a:solidFill>
              </a:rPr>
              <a:t>DUO bezoeken &gt; op afspraak, zie </a:t>
            </a:r>
            <a:r>
              <a:rPr lang="nl-NL" dirty="0">
                <a:solidFill>
                  <a:schemeClr val="bg1"/>
                </a:solidFill>
                <a:effectLst/>
                <a:hlinkClick r:id="rId3">
                  <a:extLst>
                    <a:ext uri="{A12FA001-AC4F-418D-AE19-62706E023703}">
                      <ahyp:hlinkClr xmlns:ahyp="http://schemas.microsoft.com/office/drawing/2018/hyperlinkcolor" val="tx"/>
                    </a:ext>
                  </a:extLst>
                </a:hlinkClick>
              </a:rPr>
              <a:t>tinyurl.com/22mxjk6n</a:t>
            </a:r>
            <a:endParaRPr lang="nl-NL" dirty="0">
              <a:solidFill>
                <a:schemeClr val="bg1"/>
              </a:solidFill>
              <a:effectLst/>
            </a:endParaRPr>
          </a:p>
          <a:p>
            <a:pPr>
              <a:lnSpc>
                <a:spcPct val="120000"/>
              </a:lnSpc>
              <a:buClr>
                <a:schemeClr val="accent4"/>
              </a:buClr>
              <a:buFont typeface="Wingdings" pitchFamily="2" charset="2"/>
              <a:buChar char="ü"/>
            </a:pPr>
            <a:endParaRPr lang="nl-NL" dirty="0">
              <a:solidFill>
                <a:schemeClr val="bg1"/>
              </a:solidFill>
            </a:endParaRPr>
          </a:p>
        </p:txBody>
      </p:sp>
      <p:sp>
        <p:nvSpPr>
          <p:cNvPr id="2" name="Title 1">
            <a:extLst>
              <a:ext uri="{FF2B5EF4-FFF2-40B4-BE49-F238E27FC236}">
                <a16:creationId xmlns:a16="http://schemas.microsoft.com/office/drawing/2014/main" id="{941EA651-0CF9-EF4D-8353-E96EEC2D5BB2}"/>
              </a:ext>
            </a:extLst>
          </p:cNvPr>
          <p:cNvSpPr>
            <a:spLocks noGrp="1"/>
          </p:cNvSpPr>
          <p:nvPr>
            <p:ph type="title"/>
          </p:nvPr>
        </p:nvSpPr>
        <p:spPr/>
        <p:txBody>
          <a:bodyPr>
            <a:normAutofit/>
          </a:bodyPr>
          <a:lstStyle/>
          <a:p>
            <a:r>
              <a:rPr lang="nl-NL" dirty="0">
                <a:solidFill>
                  <a:schemeClr val="bg1"/>
                </a:solidFill>
              </a:rPr>
              <a:t>Meer weten?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28</a:t>
            </a:fld>
            <a:endParaRPr lang="nl-NL" dirty="0"/>
          </a:p>
        </p:txBody>
      </p:sp>
      <p:grpSp>
        <p:nvGrpSpPr>
          <p:cNvPr id="5" name="Group 4">
            <a:extLst>
              <a:ext uri="{FF2B5EF4-FFF2-40B4-BE49-F238E27FC236}">
                <a16:creationId xmlns:a16="http://schemas.microsoft.com/office/drawing/2014/main" id="{678861A5-0FB6-0E46-9035-EA27DE0BFD1F}"/>
              </a:ext>
            </a:extLst>
          </p:cNvPr>
          <p:cNvGrpSpPr/>
          <p:nvPr/>
        </p:nvGrpSpPr>
        <p:grpSpPr>
          <a:xfrm>
            <a:off x="1143972" y="3429000"/>
            <a:ext cx="4907084" cy="1087637"/>
            <a:chOff x="1143972" y="3429000"/>
            <a:chExt cx="4907084" cy="1087637"/>
          </a:xfrm>
        </p:grpSpPr>
        <p:pic>
          <p:nvPicPr>
            <p:cNvPr id="12" name="Afbeelding 7">
              <a:extLst>
                <a:ext uri="{FF2B5EF4-FFF2-40B4-BE49-F238E27FC236}">
                  <a16:creationId xmlns:a16="http://schemas.microsoft.com/office/drawing/2014/main" id="{50BF9A93-FB70-EC47-BD0F-5707E952F7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43972" y="3569289"/>
              <a:ext cx="720000" cy="720000"/>
            </a:xfrm>
            <a:prstGeom prst="rect">
              <a:avLst/>
            </a:prstGeom>
            <a:effectLst>
              <a:outerShdw blurRad="50800" dist="38100" dir="2700000" algn="tl" rotWithShape="0">
                <a:prstClr val="black">
                  <a:alpha val="40000"/>
                </a:prstClr>
              </a:outerShdw>
            </a:effectLst>
          </p:spPr>
        </p:pic>
        <p:pic>
          <p:nvPicPr>
            <p:cNvPr id="13" name="Afbeelding 2">
              <a:extLst>
                <a:ext uri="{FF2B5EF4-FFF2-40B4-BE49-F238E27FC236}">
                  <a16:creationId xmlns:a16="http://schemas.microsoft.com/office/drawing/2014/main" id="{FA5653DA-C4FD-9A41-A395-71883852C231}"/>
                </a:ext>
              </a:extLst>
            </p:cNvPr>
            <p:cNvPicPr>
              <a:picLocks noChangeAspect="1"/>
            </p:cNvPicPr>
            <p:nvPr/>
          </p:nvPicPr>
          <p:blipFill>
            <a:blip r:embed="rId6"/>
            <a:srcRect/>
            <a:stretch/>
          </p:blipFill>
          <p:spPr>
            <a:xfrm>
              <a:off x="2313357" y="3569289"/>
              <a:ext cx="720000" cy="720000"/>
            </a:xfrm>
            <a:prstGeom prst="rect">
              <a:avLst/>
            </a:prstGeom>
            <a:effectLst>
              <a:outerShdw blurRad="50800" dist="38100" dir="2700000" algn="tl" rotWithShape="0">
                <a:prstClr val="black">
                  <a:alpha val="40000"/>
                </a:prstClr>
              </a:outerShdw>
            </a:effectLst>
          </p:spPr>
        </p:pic>
        <p:pic>
          <p:nvPicPr>
            <p:cNvPr id="14" name="Afbeelding 8">
              <a:extLst>
                <a:ext uri="{FF2B5EF4-FFF2-40B4-BE49-F238E27FC236}">
                  <a16:creationId xmlns:a16="http://schemas.microsoft.com/office/drawing/2014/main" id="{BE237B0F-6C77-0C43-B9DE-B8F9E8882C14}"/>
                </a:ext>
              </a:extLst>
            </p:cNvPr>
            <p:cNvPicPr>
              <a:picLocks noChangeAspect="1"/>
            </p:cNvPicPr>
            <p:nvPr/>
          </p:nvPicPr>
          <p:blipFill>
            <a:blip r:embed="rId7"/>
            <a:srcRect/>
            <a:stretch/>
          </p:blipFill>
          <p:spPr>
            <a:xfrm>
              <a:off x="3482989" y="3569289"/>
              <a:ext cx="720000" cy="720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7DD69B6-9587-DC49-9CB8-91CC1F45B16C}"/>
                </a:ext>
              </a:extLst>
            </p:cNvPr>
            <p:cNvPicPr>
              <a:picLocks noChangeAspect="1"/>
            </p:cNvPicPr>
            <p:nvPr/>
          </p:nvPicPr>
          <p:blipFill>
            <a:blip r:embed="rId8"/>
            <a:srcRect/>
            <a:stretch/>
          </p:blipFill>
          <p:spPr>
            <a:xfrm>
              <a:off x="4419600" y="3429000"/>
              <a:ext cx="1631456" cy="108763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819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dk1">
            <a:alpha val="0"/>
          </a:schemeClr>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29</a:t>
            </a:fld>
            <a:endParaRPr lang="nl-NL"/>
          </a:p>
        </p:txBody>
      </p:sp>
      <p:sp>
        <p:nvSpPr>
          <p:cNvPr id="4" name="Tekstvak 3"/>
          <p:cNvSpPr txBox="1"/>
          <p:nvPr/>
        </p:nvSpPr>
        <p:spPr>
          <a:xfrm>
            <a:off x="2677232" y="1748319"/>
            <a:ext cx="4042610" cy="1323439"/>
          </a:xfrm>
          <a:prstGeom prst="rect">
            <a:avLst/>
          </a:prstGeom>
          <a:solidFill>
            <a:schemeClr val="bg1"/>
          </a:solidFill>
        </p:spPr>
        <p:txBody>
          <a:bodyPr wrap="square" rtlCol="0">
            <a:spAutoFit/>
          </a:bodyPr>
          <a:lstStyle/>
          <a:p>
            <a:pPr algn="just"/>
            <a:r>
              <a:rPr lang="nl-NL" sz="1600" dirty="0">
                <a:latin typeface="Verdana" panose="020B0604030504040204" pitchFamily="34" charset="0"/>
                <a:ea typeface="Verdana" panose="020B0604030504040204" pitchFamily="34" charset="0"/>
                <a:cs typeface="Verdana" panose="020B0604030504040204" pitchFamily="34" charset="0"/>
              </a:rPr>
              <a:t>Met de </a:t>
            </a:r>
            <a:r>
              <a:rPr lang="nl-NL" sz="1600" b="1" dirty="0">
                <a:latin typeface="Verdana" panose="020B0604030504040204" pitchFamily="34" charset="0"/>
                <a:ea typeface="Verdana" panose="020B0604030504040204" pitchFamily="34" charset="0"/>
                <a:cs typeface="Verdana" panose="020B0604030504040204" pitchFamily="34" charset="0"/>
              </a:rPr>
              <a:t>rekenhulp</a:t>
            </a:r>
            <a:r>
              <a:rPr lang="nl-NL" sz="1600" dirty="0">
                <a:latin typeface="Verdana" panose="020B0604030504040204" pitchFamily="34" charset="0"/>
                <a:ea typeface="Verdana" panose="020B0604030504040204" pitchFamily="34" charset="0"/>
                <a:cs typeface="Verdana" panose="020B0604030504040204" pitchFamily="34" charset="0"/>
              </a:rPr>
              <a:t> kun je berekenen hoeveel geld je nodig hebt voor je studie. Je maakt een berekening voor jezelf. Ga uit van de onderstaande bedragen. </a:t>
            </a:r>
          </a:p>
        </p:txBody>
      </p:sp>
      <p:sp>
        <p:nvSpPr>
          <p:cNvPr id="6" name="Tekstvak 5"/>
          <p:cNvSpPr txBox="1"/>
          <p:nvPr/>
        </p:nvSpPr>
        <p:spPr>
          <a:xfrm>
            <a:off x="2677232" y="3250785"/>
            <a:ext cx="6837533" cy="1815882"/>
          </a:xfrm>
          <a:prstGeom prst="rect">
            <a:avLst/>
          </a:prstGeom>
          <a:noFill/>
        </p:spPr>
        <p:txBody>
          <a:bodyPr wrap="square" rtlCol="0">
            <a:spAutoFit/>
          </a:bodyPr>
          <a:lstStyle/>
          <a:p>
            <a:r>
              <a:rPr lang="nl-NL" sz="1600" dirty="0">
                <a:latin typeface="Verdana" panose="020B0604030504040204" pitchFamily="34" charset="0"/>
                <a:ea typeface="Verdana" panose="020B0604030504040204" pitchFamily="34" charset="0"/>
                <a:cs typeface="Verdana" panose="020B0604030504040204" pitchFamily="34" charset="0"/>
              </a:rPr>
              <a:t>Je start na de zomer met een 4-jarige hbo-opleiding aan De Haagse Hogeschool. Je houdt jouw bijbaan waarmee je </a:t>
            </a:r>
            <a:r>
              <a:rPr lang="nl-NL" sz="1600" b="1" dirty="0">
                <a:solidFill>
                  <a:schemeClr val="tx2"/>
                </a:solidFill>
                <a:latin typeface="Verdana" panose="020B0604030504040204" pitchFamily="34" charset="0"/>
                <a:ea typeface="Verdana" panose="020B0604030504040204" pitchFamily="34" charset="0"/>
                <a:cs typeface="Verdana" panose="020B0604030504040204" pitchFamily="34" charset="0"/>
              </a:rPr>
              <a:t>€ 300,-</a:t>
            </a:r>
            <a:r>
              <a:rPr lang="nl-NL" sz="16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in de maand verdient en je ouders dragen elke maand </a:t>
            </a:r>
            <a:r>
              <a:rPr lang="nl-NL" sz="1600" b="1" dirty="0">
                <a:solidFill>
                  <a:schemeClr val="tx2"/>
                </a:solidFill>
                <a:latin typeface="Verdana" panose="020B0604030504040204" pitchFamily="34" charset="0"/>
                <a:ea typeface="Verdana" panose="020B0604030504040204" pitchFamily="34" charset="0"/>
                <a:cs typeface="Verdana" panose="020B0604030504040204" pitchFamily="34" charset="0"/>
              </a:rPr>
              <a:t>€ 100,- </a:t>
            </a:r>
            <a:r>
              <a:rPr lang="nl-NL" sz="1600" dirty="0">
                <a:latin typeface="Verdana" panose="020B0604030504040204" pitchFamily="34" charset="0"/>
                <a:ea typeface="Verdana" panose="020B0604030504040204" pitchFamily="34" charset="0"/>
                <a:cs typeface="Verdana" panose="020B0604030504040204" pitchFamily="34" charset="0"/>
              </a:rPr>
              <a:t>bij. Je krijgt </a:t>
            </a:r>
            <a:r>
              <a:rPr lang="nl-NL" sz="1600" b="1" dirty="0">
                <a:solidFill>
                  <a:schemeClr val="tx2"/>
                </a:solidFill>
                <a:latin typeface="Verdana" panose="020B0604030504040204" pitchFamily="34" charset="0"/>
                <a:ea typeface="Verdana" panose="020B0604030504040204" pitchFamily="34" charset="0"/>
                <a:cs typeface="Verdana" panose="020B0604030504040204" pitchFamily="34" charset="0"/>
              </a:rPr>
              <a:t>€ 107,</a:t>
            </a:r>
            <a:r>
              <a:rPr lang="nl-NL" sz="16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zorgtoeslag. Je huurt een studentenwoning voor </a:t>
            </a:r>
            <a:r>
              <a:rPr lang="nl-NL" sz="1600" b="1" dirty="0">
                <a:solidFill>
                  <a:srgbClr val="FF0000"/>
                </a:solidFill>
                <a:latin typeface="Verdana" panose="020B0604030504040204" pitchFamily="34" charset="0"/>
                <a:ea typeface="Verdana" panose="020B0604030504040204" pitchFamily="34" charset="0"/>
                <a:cs typeface="Verdana" panose="020B0604030504040204" pitchFamily="34" charset="0"/>
              </a:rPr>
              <a:t>€ 463,-</a:t>
            </a:r>
            <a:r>
              <a:rPr lang="nl-NL" sz="1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per maand en ontvangt </a:t>
            </a:r>
            <a:r>
              <a:rPr lang="nl-NL" sz="1600" b="1" dirty="0">
                <a:solidFill>
                  <a:schemeClr val="tx2"/>
                </a:solidFill>
                <a:latin typeface="Verdana" panose="020B0604030504040204" pitchFamily="34" charset="0"/>
                <a:ea typeface="Verdana" panose="020B0604030504040204" pitchFamily="34" charset="0"/>
                <a:cs typeface="Verdana" panose="020B0604030504040204" pitchFamily="34" charset="0"/>
              </a:rPr>
              <a:t>€ 103,-</a:t>
            </a:r>
            <a:r>
              <a:rPr lang="nl-NL" sz="16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huurtoeslag. Aangezien je in je eerste collegejaar zit, betaal je de helft van het maandelijkse collegegeld: </a:t>
            </a:r>
            <a:r>
              <a:rPr lang="nl-NL" sz="1600" b="1" dirty="0">
                <a:solidFill>
                  <a:srgbClr val="FF0000"/>
                </a:solidFill>
                <a:latin typeface="Verdana" panose="020B0604030504040204" pitchFamily="34" charset="0"/>
                <a:ea typeface="Verdana" panose="020B0604030504040204" pitchFamily="34" charset="0"/>
                <a:cs typeface="Verdana" panose="020B0604030504040204" pitchFamily="34" charset="0"/>
              </a:rPr>
              <a:t>€ 92,-</a:t>
            </a:r>
            <a:r>
              <a:rPr lang="nl-NL" sz="1600" dirty="0">
                <a:latin typeface="Verdana" panose="020B0604030504040204" pitchFamily="34" charset="0"/>
                <a:ea typeface="Verdana" panose="020B0604030504040204" pitchFamily="34" charset="0"/>
                <a:cs typeface="Verdana" panose="020B0604030504040204" pitchFamily="34" charset="0"/>
              </a:rPr>
              <a:t>.</a:t>
            </a:r>
            <a:endParaRPr lang="nl-NL"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6">
            <a:hlinkClick r:id="rId3" action="ppaction://hlinksldjump"/>
            <a:extLst>
              <a:ext uri="{FF2B5EF4-FFF2-40B4-BE49-F238E27FC236}">
                <a16:creationId xmlns:a16="http://schemas.microsoft.com/office/drawing/2014/main" id="{DAD2E3E5-AEBD-B24F-AB40-49FB856D40C4}"/>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7" name="Picture 6" descr="Graphical user interface, text, application&#10;&#10;Description automatically generated">
            <a:extLst>
              <a:ext uri="{FF2B5EF4-FFF2-40B4-BE49-F238E27FC236}">
                <a16:creationId xmlns:a16="http://schemas.microsoft.com/office/drawing/2014/main" id="{FB87774C-CA31-014D-93AE-66AAFB6D5B27}"/>
              </a:ext>
            </a:extLst>
          </p:cNvPr>
          <p:cNvPicPr>
            <a:picLocks noChangeAspect="1"/>
          </p:cNvPicPr>
          <p:nvPr/>
        </p:nvPicPr>
        <p:blipFill>
          <a:blip r:embed="rId4"/>
          <a:stretch>
            <a:fillRect/>
          </a:stretch>
        </p:blipFill>
        <p:spPr>
          <a:xfrm>
            <a:off x="7333117" y="1311258"/>
            <a:ext cx="2244870" cy="1760500"/>
          </a:xfrm>
          <a:prstGeom prst="round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204E86AA-008D-7644-B45A-CE652F8C98B6}"/>
              </a:ext>
            </a:extLst>
          </p:cNvPr>
          <p:cNvPicPr>
            <a:picLocks noChangeAspect="1"/>
          </p:cNvPicPr>
          <p:nvPr/>
        </p:nvPicPr>
        <p:blipFill>
          <a:blip r:embed="rId5"/>
          <a:srcRect/>
          <a:stretch/>
        </p:blipFill>
        <p:spPr>
          <a:xfrm>
            <a:off x="1075415" y="1667187"/>
            <a:ext cx="10041165" cy="3597978"/>
          </a:xfrm>
          <a:prstGeom prst="rect">
            <a:avLst/>
          </a:prstGeom>
        </p:spPr>
      </p:pic>
    </p:spTree>
    <p:extLst>
      <p:ext uri="{BB962C8B-B14F-4D97-AF65-F5344CB8AC3E}">
        <p14:creationId xmlns:p14="http://schemas.microsoft.com/office/powerpoint/2010/main" val="135927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10" name="Google Shape;359;p3"/>
          <p:cNvSpPr txBox="1">
            <a:spLocks noGrp="1"/>
          </p:cNvSpPr>
          <p:nvPr>
            <p:ph type="body" sz="quarter" idx="15"/>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920"/>
              <a:buNone/>
            </a:pPr>
            <a:r>
              <a:rPr lang="nl-NL" sz="2800" dirty="0">
                <a:latin typeface="Verdana" panose="020B0604030504040204" pitchFamily="34" charset="0"/>
                <a:ea typeface="Verdana" panose="020B0604030504040204" pitchFamily="34" charset="0"/>
                <a:cs typeface="Verdana" panose="020B0604030504040204" pitchFamily="34" charset="0"/>
              </a:rPr>
              <a:t>In welk land is het collegegeld voor 1 jaar (bachelor) het </a:t>
            </a:r>
            <a:r>
              <a:rPr lang="nl-NL" sz="2800" b="1" dirty="0">
                <a:latin typeface="Verdana" panose="020B0604030504040204" pitchFamily="34" charset="0"/>
                <a:ea typeface="Verdana" panose="020B0604030504040204" pitchFamily="34" charset="0"/>
                <a:cs typeface="Verdana" panose="020B0604030504040204" pitchFamily="34" charset="0"/>
              </a:rPr>
              <a:t>hoogst?</a:t>
            </a:r>
            <a:endParaRPr sz="28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90000"/>
              </a:lnSpc>
              <a:spcBef>
                <a:spcPts val="1200"/>
              </a:spcBef>
              <a:spcAft>
                <a:spcPts val="0"/>
              </a:spcAft>
              <a:buSzPts val="1920"/>
              <a:buNone/>
            </a:pPr>
            <a:endParaRPr sz="2800" b="1"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Duitsland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Engeland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Nederland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Oostenrijk</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379" name="Google Shape;379;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Placeholder 5" descr="A picture containing sky, flag, outdoor, day&#10;&#10;Description automatically generated">
            <a:extLst>
              <a:ext uri="{FF2B5EF4-FFF2-40B4-BE49-F238E27FC236}">
                <a16:creationId xmlns:a16="http://schemas.microsoft.com/office/drawing/2014/main" id="{77D78986-103C-A04F-B96B-F5B11E1EC994}"/>
              </a:ext>
            </a:extLst>
          </p:cNvPr>
          <p:cNvPicPr>
            <a:picLocks noGrp="1" noChangeAspect="1"/>
          </p:cNvPicPr>
          <p:nvPr>
            <p:ph type="pic" sz="quarter" idx="24"/>
          </p:nvPr>
        </p:nvPicPr>
        <p:blipFill>
          <a:blip r:embed="rId3"/>
          <a:srcRect l="12" r="12"/>
          <a:stretch>
            <a:fillRect/>
          </a:stretch>
        </p:blipFill>
        <p:spPr/>
      </p:pic>
      <p:sp>
        <p:nvSpPr>
          <p:cNvPr id="381" name="Google Shape;381;p5"/>
          <p:cNvSpPr txBox="1">
            <a:spLocks noGrp="1"/>
          </p:cNvSpPr>
          <p:nvPr>
            <p:ph type="sldNum" sz="quarter" idx="2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187940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dk1">
            <a:alpha val="0"/>
          </a:schemeClr>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0000000-1234-1234-1234-123412341234}" type="slidenum">
              <a:rPr lang="nl-NL" smtClean="0"/>
              <a:pPr/>
              <a:t>30</a:t>
            </a:fld>
            <a:endParaRPr lang="nl-NL"/>
          </a:p>
        </p:txBody>
      </p:sp>
      <p:sp>
        <p:nvSpPr>
          <p:cNvPr id="5" name="Tekstvak 6">
            <a:hlinkClick r:id="rId3" action="ppaction://hlinksldjump"/>
            <a:extLst>
              <a:ext uri="{FF2B5EF4-FFF2-40B4-BE49-F238E27FC236}">
                <a16:creationId xmlns:a16="http://schemas.microsoft.com/office/drawing/2014/main" id="{4407EC7C-0250-4445-9F79-F350BC1807F3}"/>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4" name="Picture 3">
            <a:extLst>
              <a:ext uri="{FF2B5EF4-FFF2-40B4-BE49-F238E27FC236}">
                <a16:creationId xmlns:a16="http://schemas.microsoft.com/office/drawing/2014/main" id="{5B15AE4D-9ACB-E048-AEA5-C64829690F4C}"/>
              </a:ext>
            </a:extLst>
          </p:cNvPr>
          <p:cNvPicPr>
            <a:picLocks noChangeAspect="1"/>
          </p:cNvPicPr>
          <p:nvPr/>
        </p:nvPicPr>
        <p:blipFill>
          <a:blip r:embed="rId4"/>
          <a:srcRect/>
          <a:stretch/>
        </p:blipFill>
        <p:spPr>
          <a:xfrm>
            <a:off x="1717288" y="1288117"/>
            <a:ext cx="8941034" cy="4354400"/>
          </a:xfrm>
          <a:prstGeom prst="rect">
            <a:avLst/>
          </a:prstGeom>
        </p:spPr>
      </p:pic>
    </p:spTree>
    <p:extLst>
      <p:ext uri="{BB962C8B-B14F-4D97-AF65-F5344CB8AC3E}">
        <p14:creationId xmlns:p14="http://schemas.microsoft.com/office/powerpoint/2010/main" val="331239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6" name="Tekstvak 6">
            <a:hlinkClick r:id="rId5" action="ppaction://hlinksldjump"/>
            <a:extLst>
              <a:ext uri="{FF2B5EF4-FFF2-40B4-BE49-F238E27FC236}">
                <a16:creationId xmlns:a16="http://schemas.microsoft.com/office/drawing/2014/main" id="{22E23C35-14CC-9D46-AD27-B3447871DB41}"/>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spTree>
    <p:extLst>
      <p:ext uri="{BB962C8B-B14F-4D97-AF65-F5344CB8AC3E}">
        <p14:creationId xmlns:p14="http://schemas.microsoft.com/office/powerpoint/2010/main" val="400873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9" name="Google Shape;368;p4"/>
          <p:cNvSpPr txBox="1">
            <a:spLocks noGrp="1"/>
          </p:cNvSpPr>
          <p:nvPr>
            <p:ph type="body" sz="quarter" idx="13"/>
          </p:nvPr>
        </p:nvSpPr>
        <p:spPr>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nl-NL" sz="2800" dirty="0">
                <a:latin typeface="Verdana" panose="020B0604030504040204" pitchFamily="34" charset="0"/>
                <a:ea typeface="Verdana" panose="020B0604030504040204" pitchFamily="34" charset="0"/>
                <a:cs typeface="Verdana" panose="020B0604030504040204" pitchFamily="34" charset="0"/>
              </a:rPr>
              <a:t>Hoeveel krijgen uitwonende studenten gemiddeld maandelijks van hun ouders?</a:t>
            </a:r>
            <a:endParaRPr dirty="0">
              <a:latin typeface="Verdana" panose="020B0604030504040204" pitchFamily="34" charset="0"/>
              <a:ea typeface="Verdana" panose="020B0604030504040204" pitchFamily="34" charset="0"/>
              <a:cs typeface="Verdana" panose="020B0604030504040204" pitchFamily="34" charset="0"/>
            </a:endParaRPr>
          </a:p>
          <a:p>
            <a:pPr marL="630000" lvl="1" indent="-189800" algn="l" rtl="0">
              <a:lnSpc>
                <a:spcPct val="90000"/>
              </a:lnSpc>
              <a:spcBef>
                <a:spcPts val="1000"/>
              </a:spcBef>
              <a:spcAft>
                <a:spcPts val="0"/>
              </a:spcAft>
              <a:buSzPts val="2000"/>
              <a:buNone/>
            </a:pPr>
            <a:endParaRPr b="1" dirty="0">
              <a:latin typeface="Verdana" panose="020B0604030504040204" pitchFamily="34" charset="0"/>
              <a:ea typeface="Verdana" panose="020B0604030504040204" pitchFamily="34" charset="0"/>
              <a:cs typeface="Verdana" panose="020B0604030504040204" pitchFamily="34" charset="0"/>
            </a:endParaRPr>
          </a:p>
          <a:p>
            <a:pPr marL="630000" lvl="1" indent="-189800" algn="l" rtl="0">
              <a:lnSpc>
                <a:spcPct val="90000"/>
              </a:lnSpc>
              <a:spcBef>
                <a:spcPts val="1000"/>
              </a:spcBef>
              <a:spcAft>
                <a:spcPts val="0"/>
              </a:spcAft>
              <a:buSzPts val="2000"/>
              <a:buNone/>
            </a:pPr>
            <a:endParaRPr dirty="0">
              <a:latin typeface="Verdana" panose="020B0604030504040204" pitchFamily="34" charset="0"/>
              <a:ea typeface="Verdana" panose="020B0604030504040204" pitchFamily="34" charset="0"/>
              <a:cs typeface="Verdana" panose="020B0604030504040204" pitchFamily="34" charset="0"/>
            </a:endParaRPr>
          </a:p>
          <a:p>
            <a:pPr marL="316800" lvl="0" indent="-194879" algn="l" rtl="0">
              <a:lnSpc>
                <a:spcPct val="90000"/>
              </a:lnSpc>
              <a:spcBef>
                <a:spcPts val="1200"/>
              </a:spcBef>
              <a:spcAft>
                <a:spcPts val="0"/>
              </a:spcAft>
              <a:buClr>
                <a:schemeClr val="dk1"/>
              </a:buClr>
              <a:buSzPts val="1920"/>
              <a:buNone/>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 name="Google Shape;369;p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sp>
        <p:nvSpPr>
          <p:cNvPr id="391" name="Google Shape;391;p6"/>
          <p:cNvSpPr txBox="1">
            <a:spLocks noGrp="1"/>
          </p:cNvSpPr>
          <p:nvPr>
            <p:ph type="sldNum" sz="quarter" idx="16"/>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4</a:t>
            </a:fld>
            <a:endParaRPr/>
          </a:p>
        </p:txBody>
      </p:sp>
      <p:pic>
        <p:nvPicPr>
          <p:cNvPr id="5" name="Picture Placeholder 4">
            <a:extLst>
              <a:ext uri="{FF2B5EF4-FFF2-40B4-BE49-F238E27FC236}">
                <a16:creationId xmlns:a16="http://schemas.microsoft.com/office/drawing/2014/main" id="{DC382E2D-17FE-224F-9111-AFFBE7AAC5C9}"/>
              </a:ext>
            </a:extLst>
          </p:cNvPr>
          <p:cNvPicPr>
            <a:picLocks noGrp="1" noChangeAspect="1"/>
          </p:cNvPicPr>
          <p:nvPr>
            <p:ph type="pic" sz="quarter" idx="10"/>
          </p:nvPr>
        </p:nvPicPr>
        <p:blipFill>
          <a:blip r:embed="rId3"/>
          <a:srcRect t="13" b="13"/>
          <a:stretch/>
        </p:blipFill>
        <p:spPr>
          <a:xfrm>
            <a:off x="-1588" y="0"/>
            <a:ext cx="6097588" cy="6858000"/>
          </a:xfrm>
        </p:spPr>
      </p:pic>
      <p:graphicFrame>
        <p:nvGraphicFramePr>
          <p:cNvPr id="11" name="Google Shape;382;p5"/>
          <p:cNvGraphicFramePr/>
          <p:nvPr>
            <p:extLst>
              <p:ext uri="{D42A27DB-BD31-4B8C-83A1-F6EECF244321}">
                <p14:modId xmlns:p14="http://schemas.microsoft.com/office/powerpoint/2010/main" val="4190230820"/>
              </p:ext>
            </p:extLst>
          </p:nvPr>
        </p:nvGraphicFramePr>
        <p:xfrm>
          <a:off x="6667426" y="4255506"/>
          <a:ext cx="4118492" cy="1950760"/>
        </p:xfrm>
        <a:graphic>
          <a:graphicData uri="http://schemas.openxmlformats.org/drawingml/2006/table">
            <a:tbl>
              <a:tblPr firstRow="1" bandRow="1">
                <a:noFill/>
                <a:tableStyleId>{B2D575A7-5CFF-49FA-827E-3EC697446D34}</a:tableStyleId>
              </a:tblPr>
              <a:tblGrid>
                <a:gridCol w="658284">
                  <a:extLst>
                    <a:ext uri="{9D8B030D-6E8A-4147-A177-3AD203B41FA5}">
                      <a16:colId xmlns:a16="http://schemas.microsoft.com/office/drawing/2014/main" val="1451792451"/>
                    </a:ext>
                  </a:extLst>
                </a:gridCol>
                <a:gridCol w="1387366">
                  <a:extLst>
                    <a:ext uri="{9D8B030D-6E8A-4147-A177-3AD203B41FA5}">
                      <a16:colId xmlns:a16="http://schemas.microsoft.com/office/drawing/2014/main" val="20000"/>
                    </a:ext>
                  </a:extLst>
                </a:gridCol>
                <a:gridCol w="693683">
                  <a:extLst>
                    <a:ext uri="{9D8B030D-6E8A-4147-A177-3AD203B41FA5}">
                      <a16:colId xmlns:a16="http://schemas.microsoft.com/office/drawing/2014/main" val="20001"/>
                    </a:ext>
                  </a:extLst>
                </a:gridCol>
                <a:gridCol w="1379159">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Verdana" panose="020B0604030504040204" pitchFamily="34" charset="0"/>
                          <a:ea typeface="Verdana" panose="020B0604030504040204" pitchFamily="34" charset="0"/>
                          <a:cs typeface="Verdana" panose="020B0604030504040204" pitchFamily="34" charset="0"/>
                        </a:rPr>
                        <a:t>A)</a:t>
                      </a:r>
                      <a:endParaRPr sz="2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€ 100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B)</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€ 100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€ 200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C)</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€ 200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€ 300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D)</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no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€ 300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€ 400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020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
          <p:cNvSpPr txBox="1">
            <a:spLocks noGrp="1"/>
          </p:cNvSpPr>
          <p:nvPr>
            <p:ph type="body" sz="quarter" idx="15"/>
          </p:nvPr>
        </p:nvSpPr>
        <p:spPr>
          <a:xfrm>
            <a:off x="634999" y="2289600"/>
            <a:ext cx="5135179" cy="39354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nl-NL" sz="2000" dirty="0">
                <a:latin typeface="Verdana" panose="020B0604030504040204" pitchFamily="34" charset="0"/>
                <a:ea typeface="Verdana" panose="020B0604030504040204" pitchFamily="34" charset="0"/>
                <a:cs typeface="Verdana" panose="020B0604030504040204" pitchFamily="34" charset="0"/>
              </a:rPr>
              <a:t>Je studeert en woont op kamers. Hoeveel ben je per jaar kwijt aan huur, vaste lasten en levensonderhoud (zonder collegegeld)?</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79" name="Google Shape;379;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sp>
        <p:nvSpPr>
          <p:cNvPr id="381" name="Google Shape;381;p5"/>
          <p:cNvSpPr txBox="1">
            <a:spLocks noGrp="1"/>
          </p:cNvSpPr>
          <p:nvPr>
            <p:ph type="sldNum" sz="quarter" idx="2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5</a:t>
            </a:fld>
            <a:endParaRPr/>
          </a:p>
        </p:txBody>
      </p:sp>
      <p:graphicFrame>
        <p:nvGraphicFramePr>
          <p:cNvPr id="382" name="Google Shape;382;p5"/>
          <p:cNvGraphicFramePr/>
          <p:nvPr>
            <p:extLst>
              <p:ext uri="{D42A27DB-BD31-4B8C-83A1-F6EECF244321}">
                <p14:modId xmlns:p14="http://schemas.microsoft.com/office/powerpoint/2010/main" val="3802594702"/>
              </p:ext>
            </p:extLst>
          </p:nvPr>
        </p:nvGraphicFramePr>
        <p:xfrm>
          <a:off x="757848" y="4270653"/>
          <a:ext cx="4539366" cy="1950760"/>
        </p:xfrm>
        <a:graphic>
          <a:graphicData uri="http://schemas.openxmlformats.org/drawingml/2006/table">
            <a:tbl>
              <a:tblPr firstRow="1" bandRow="1">
                <a:noFill/>
                <a:tableStyleId>{B2D575A7-5CFF-49FA-827E-3EC697446D34}</a:tableStyleId>
              </a:tblPr>
              <a:tblGrid>
                <a:gridCol w="597986">
                  <a:extLst>
                    <a:ext uri="{9D8B030D-6E8A-4147-A177-3AD203B41FA5}">
                      <a16:colId xmlns:a16="http://schemas.microsoft.com/office/drawing/2014/main" val="2120684706"/>
                    </a:ext>
                  </a:extLst>
                </a:gridCol>
                <a:gridCol w="1891863">
                  <a:extLst>
                    <a:ext uri="{9D8B030D-6E8A-4147-A177-3AD203B41FA5}">
                      <a16:colId xmlns:a16="http://schemas.microsoft.com/office/drawing/2014/main" val="20000"/>
                    </a:ext>
                  </a:extLst>
                </a:gridCol>
                <a:gridCol w="420414">
                  <a:extLst>
                    <a:ext uri="{9D8B030D-6E8A-4147-A177-3AD203B41FA5}">
                      <a16:colId xmlns:a16="http://schemas.microsoft.com/office/drawing/2014/main" val="20001"/>
                    </a:ext>
                  </a:extLst>
                </a:gridCol>
                <a:gridCol w="1629103">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RijksoverheidSansHeadingTT" panose="020B0503040202060203" pitchFamily="34" charset="0"/>
                        </a:rPr>
                        <a:t>A)</a:t>
                      </a:r>
                      <a:endParaRPr sz="2600" b="0" dirty="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tx1"/>
                          </a:solidFill>
                          <a:latin typeface="RijksoverheidSansHeadingTT" panose="020B0503040202060203" pitchFamily="34" charset="0"/>
                        </a:rPr>
                        <a:t>€ 0</a:t>
                      </a:r>
                      <a:endParaRPr sz="2600" b="0" dirty="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€ 5.000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2400"/>
                        <a:buFont typeface="Arial"/>
                        <a:buNone/>
                      </a:pPr>
                      <a:r>
                        <a:rPr lang="nl-NL" sz="2600" b="0">
                          <a:solidFill>
                            <a:schemeClr val="tx1"/>
                          </a:solidFill>
                          <a:latin typeface="RijksoverheidSansHeadingTT" panose="020B0503040202060203" pitchFamily="34" charset="0"/>
                        </a:rPr>
                        <a:t>B)</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€ 5.000</a:t>
                      </a:r>
                      <a:endParaRPr sz="2600" b="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€ 10.000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a:solidFill>
                            <a:schemeClr val="tx1"/>
                          </a:solidFill>
                          <a:latin typeface="RijksoverheidSansHeadingTT" panose="020B0503040202060203" pitchFamily="34" charset="0"/>
                        </a:rPr>
                        <a:t>C)</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€ 10.000</a:t>
                      </a:r>
                      <a:endParaRPr sz="2600" b="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€ 15.000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RijksoverheidSansHeadingTT" panose="020B0503040202060203" pitchFamily="34" charset="0"/>
                        </a:rPr>
                        <a:t>D)</a:t>
                      </a:r>
                      <a:endParaRPr sz="2600" b="0" dirty="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tx1"/>
                          </a:solidFill>
                          <a:latin typeface="RijksoverheidSansHeadingTT" panose="020B0503040202060203" pitchFamily="34" charset="0"/>
                        </a:rPr>
                        <a:t>Meer dan € 15.000</a:t>
                      </a:r>
                      <a:endParaRPr sz="2600" b="0" dirty="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3"/>
                  </a:ext>
                </a:extLst>
              </a:tr>
            </a:tbl>
          </a:graphicData>
        </a:graphic>
      </p:graphicFrame>
      <p:pic>
        <p:nvPicPr>
          <p:cNvPr id="5" name="Picture Placeholder 4">
            <a:extLst>
              <a:ext uri="{FF2B5EF4-FFF2-40B4-BE49-F238E27FC236}">
                <a16:creationId xmlns:a16="http://schemas.microsoft.com/office/drawing/2014/main" id="{A644A7BB-2BAE-AD46-ABED-F04F2FAFB604}"/>
              </a:ext>
            </a:extLst>
          </p:cNvPr>
          <p:cNvPicPr>
            <a:picLocks noGrp="1" noChangeAspect="1"/>
          </p:cNvPicPr>
          <p:nvPr>
            <p:ph type="pic" sz="quarter" idx="24"/>
          </p:nvPr>
        </p:nvPicPr>
        <p:blipFill>
          <a:blip r:embed="rId3"/>
          <a:srcRect l="1335" r="1335"/>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FE739ECC-0116-469C-DA22-58D8CCB6C2BC}"/>
              </a:ext>
            </a:extLst>
          </p:cNvPr>
          <p:cNvPicPr>
            <a:picLocks noGrp="1" noChangeAspect="1"/>
          </p:cNvPicPr>
          <p:nvPr>
            <p:ph type="pic" sz="quarter" idx="24"/>
          </p:nvPr>
        </p:nvPicPr>
        <p:blipFill>
          <a:blip r:embed="rId3"/>
          <a:srcRect l="527" r="527"/>
          <a:stretch/>
        </p:blipFill>
        <p:spPr>
          <a:xfrm>
            <a:off x="6096000" y="0"/>
            <a:ext cx="6096000" cy="6859588"/>
          </a:xfrm>
        </p:spPr>
      </p:pic>
      <p:sp>
        <p:nvSpPr>
          <p:cNvPr id="5" name="Tijdelijke aanduiding voor dianummer 4">
            <a:extLst>
              <a:ext uri="{FF2B5EF4-FFF2-40B4-BE49-F238E27FC236}">
                <a16:creationId xmlns:a16="http://schemas.microsoft.com/office/drawing/2014/main" id="{57144918-9534-36E2-4703-2E943F494EFC}"/>
              </a:ext>
            </a:extLst>
          </p:cNvPr>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smtClean="0"/>
              <a:t>6</a:t>
            </a:fld>
            <a:endParaRPr lang="nl-NL"/>
          </a:p>
        </p:txBody>
      </p:sp>
      <p:sp>
        <p:nvSpPr>
          <p:cNvPr id="6" name="Google Shape;388;p6">
            <a:extLst>
              <a:ext uri="{FF2B5EF4-FFF2-40B4-BE49-F238E27FC236}">
                <a16:creationId xmlns:a16="http://schemas.microsoft.com/office/drawing/2014/main" id="{2AB5D5C6-7EFF-084B-669E-A89DE5C1FCA4}"/>
              </a:ext>
            </a:extLst>
          </p:cNvPr>
          <p:cNvSpPr txBox="1">
            <a:spLocks noGrp="1"/>
          </p:cNvSpPr>
          <p:nvPr>
            <p:ph type="body" sz="quarter" idx="15"/>
          </p:nvPr>
        </p:nvSpPr>
        <p:spPr>
          <a:xfrm>
            <a:off x="635000" y="2289600"/>
            <a:ext cx="5005388" cy="3935413"/>
          </a:xfrm>
          <a:prstGeom prst="rect">
            <a:avLst/>
          </a:prstGeom>
          <a:noFill/>
          <a:ln>
            <a:noFill/>
          </a:ln>
        </p:spPr>
        <p:txBody>
          <a:bodyPr spcFirstLastPara="1" wrap="square" lIns="91425" tIns="45700" rIns="91425" bIns="45700" anchor="t" anchorCtr="0">
            <a:normAutofit fontScale="92500" lnSpcReduction="10000"/>
          </a:bodyPr>
          <a:lstStyle/>
          <a:p>
            <a:pPr marL="316800" lvl="0" indent="-316800" algn="l" rtl="0">
              <a:lnSpc>
                <a:spcPct val="90000"/>
              </a:lnSpc>
              <a:spcBef>
                <a:spcPts val="0"/>
              </a:spcBef>
              <a:spcAft>
                <a:spcPts val="0"/>
              </a:spcAft>
              <a:buSzPts val="1920"/>
              <a:buFont typeface="Arial"/>
              <a:buChar char="•"/>
            </a:pPr>
            <a:r>
              <a:rPr lang="nl-NL" sz="2800" dirty="0">
                <a:latin typeface="Verdana" panose="020B0604030504040204" pitchFamily="34" charset="0"/>
                <a:ea typeface="Verdana" panose="020B0604030504040204" pitchFamily="34" charset="0"/>
                <a:cs typeface="Verdana" panose="020B0604030504040204" pitchFamily="34" charset="0"/>
              </a:rPr>
              <a:t>Je weet uit welke onderdelen studiefinanciering voor het hoger onderwijs bestaat.</a:t>
            </a:r>
            <a:endParaRPr sz="2800" dirty="0">
              <a:latin typeface="Verdana" panose="020B0604030504040204" pitchFamily="34" charset="0"/>
              <a:ea typeface="Verdana" panose="020B0604030504040204" pitchFamily="34" charset="0"/>
              <a:cs typeface="Verdana" panose="020B0604030504040204" pitchFamily="34" charset="0"/>
            </a:endParaRPr>
          </a:p>
          <a:p>
            <a:pPr marL="316800" lvl="0" indent="-316800" algn="l" rtl="0">
              <a:lnSpc>
                <a:spcPct val="90000"/>
              </a:lnSpc>
              <a:spcBef>
                <a:spcPts val="1200"/>
              </a:spcBef>
              <a:spcAft>
                <a:spcPts val="0"/>
              </a:spcAft>
              <a:buSzPts val="1920"/>
              <a:buFont typeface="Arial"/>
              <a:buChar char="•"/>
            </a:pPr>
            <a:r>
              <a:rPr lang="nl-NL" sz="2800" dirty="0">
                <a:latin typeface="Verdana" panose="020B0604030504040204" pitchFamily="34" charset="0"/>
                <a:ea typeface="Verdana" panose="020B0604030504040204" pitchFamily="34" charset="0"/>
                <a:cs typeface="Verdana" panose="020B0604030504040204" pitchFamily="34" charset="0"/>
              </a:rPr>
              <a:t>Je weet hoe je studiefinanciering aanvraagt in Mijn DUO.</a:t>
            </a:r>
          </a:p>
          <a:p>
            <a:pPr marL="316800" indent="-316800">
              <a:buFont typeface="Arial"/>
              <a:buChar char="•"/>
            </a:pPr>
            <a:r>
              <a:rPr lang="nl-NL" sz="2800" dirty="0">
                <a:latin typeface="Verdana" panose="020B0604030504040204" pitchFamily="34" charset="0"/>
                <a:ea typeface="Verdana" panose="020B0604030504040204" pitchFamily="34" charset="0"/>
                <a:cs typeface="Verdana" panose="020B0604030504040204" pitchFamily="34" charset="0"/>
                <a:sym typeface="Calibri"/>
              </a:rPr>
              <a:t>Je weet wat je kunt krijgen, maar ook wat je zelf moet (terug)betalen. </a:t>
            </a:r>
            <a:endParaRPr lang="nl-NL" sz="2800" dirty="0">
              <a:latin typeface="Verdana" panose="020B0604030504040204" pitchFamily="34" charset="0"/>
              <a:ea typeface="Verdana" panose="020B0604030504040204" pitchFamily="34" charset="0"/>
              <a:cs typeface="Verdana" panose="020B0604030504040204" pitchFamily="34" charset="0"/>
            </a:endParaRPr>
          </a:p>
          <a:p>
            <a:pPr marL="316800" lvl="0" indent="-316800" algn="l" rtl="0">
              <a:lnSpc>
                <a:spcPct val="90000"/>
              </a:lnSpc>
              <a:spcBef>
                <a:spcPts val="1200"/>
              </a:spcBef>
              <a:spcAft>
                <a:spcPts val="0"/>
              </a:spcAft>
              <a:buSzPts val="1920"/>
              <a:buFont typeface="Arial"/>
              <a:buChar char="•"/>
            </a:pPr>
            <a:endParaRPr sz="2800" b="1" dirty="0">
              <a:latin typeface="Verdana" panose="020B0604030504040204" pitchFamily="34" charset="0"/>
              <a:ea typeface="Verdana" panose="020B0604030504040204" pitchFamily="34" charset="0"/>
              <a:cs typeface="Verdana" panose="020B0604030504040204" pitchFamily="34" charset="0"/>
            </a:endParaRPr>
          </a:p>
          <a:p>
            <a:pPr marL="630000" lvl="1" indent="-189800" algn="l" rtl="0">
              <a:lnSpc>
                <a:spcPct val="90000"/>
              </a:lnSpc>
              <a:spcBef>
                <a:spcPts val="1000"/>
              </a:spcBef>
              <a:spcAft>
                <a:spcPts val="0"/>
              </a:spcAft>
              <a:buSzPts val="2000"/>
              <a:buNone/>
            </a:pPr>
            <a:endParaRPr dirty="0">
              <a:latin typeface="Verdana" panose="020B0604030504040204" pitchFamily="34" charset="0"/>
              <a:ea typeface="Verdana" panose="020B0604030504040204" pitchFamily="34" charset="0"/>
              <a:cs typeface="Verdana" panose="020B0604030504040204" pitchFamily="34" charset="0"/>
            </a:endParaRPr>
          </a:p>
          <a:p>
            <a:pPr marL="316800" lvl="0" indent="-194879" algn="l" rtl="0">
              <a:lnSpc>
                <a:spcPct val="90000"/>
              </a:lnSpc>
              <a:spcBef>
                <a:spcPts val="1200"/>
              </a:spcBef>
              <a:spcAft>
                <a:spcPts val="0"/>
              </a:spcAft>
              <a:buClr>
                <a:schemeClr val="dk1"/>
              </a:buClr>
              <a:buSzPts val="1920"/>
              <a:buNone/>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7" name="Google Shape;389;p6">
            <a:extLst>
              <a:ext uri="{FF2B5EF4-FFF2-40B4-BE49-F238E27FC236}">
                <a16:creationId xmlns:a16="http://schemas.microsoft.com/office/drawing/2014/main" id="{0E14770D-8A99-79B3-981D-E0D7E4B37683}"/>
              </a:ext>
            </a:extLst>
          </p:cNvPr>
          <p:cNvSpPr txBox="1">
            <a:spLocks noGrp="1"/>
          </p:cNvSpPr>
          <p:nvPr>
            <p:ph type="title"/>
          </p:nvPr>
        </p:nvSpPr>
        <p:spPr>
          <a:xfrm>
            <a:off x="634206" y="1051200"/>
            <a:ext cx="5004594" cy="9480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Leerdoelen</a:t>
            </a:r>
            <a:endParaRPr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773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pPr lvl="0">
              <a:lnSpc>
                <a:spcPct val="100000"/>
              </a:lnSpc>
              <a:spcBef>
                <a:spcPts val="0"/>
              </a:spcBef>
              <a:defRPr/>
            </a:pPr>
            <a:r>
              <a:rPr lang="nl-NL" dirty="0">
                <a:solidFill>
                  <a:srgbClr val="01689B"/>
                </a:solidFill>
              </a:rPr>
              <a:t>Wat is studiefinanciering?</a:t>
            </a:r>
            <a:endParaRPr lang="nl-NL" sz="1800" kern="0" dirty="0">
              <a:solidFill>
                <a:srgbClr val="01689B"/>
              </a:solidFill>
            </a:endParaRPr>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solidFill>
                  <a:srgbClr val="FFFFFF">
                    <a:lumMod val="65000"/>
                  </a:srgbClr>
                </a:solidFill>
              </a:rPr>
              <a:pPr/>
              <a:t>7</a:t>
            </a:fld>
            <a:endParaRPr lang="nl-NL" dirty="0">
              <a:solidFill>
                <a:srgbClr val="FFFFFF">
                  <a:lumMod val="65000"/>
                </a:srgbClr>
              </a:solidFill>
            </a:endParaRPr>
          </a:p>
        </p:txBody>
      </p:sp>
      <p:pic>
        <p:nvPicPr>
          <p:cNvPr id="6" name="Graphic 5">
            <a:hlinkClick r:id="rId3"/>
            <a:extLst>
              <a:ext uri="{FF2B5EF4-FFF2-40B4-BE49-F238E27FC236}">
                <a16:creationId xmlns:a16="http://schemas.microsoft.com/office/drawing/2014/main" id="{17CB6357-D11F-8A45-8510-60141978621A}"/>
              </a:ext>
            </a:extLst>
          </p:cNvPr>
          <p:cNvPicPr>
            <a:picLocks noChangeAspect="1"/>
          </p:cNvPicPr>
          <p:nvPr/>
        </p:nvPicPr>
        <p:blipFill>
          <a:blip r:embed="rId4"/>
          <a:srcRect/>
          <a:stretch/>
        </p:blipFill>
        <p:spPr>
          <a:xfrm>
            <a:off x="4016027" y="2975392"/>
            <a:ext cx="4159946" cy="1039123"/>
          </a:xfrm>
          <a:prstGeom prst="rect">
            <a:avLst/>
          </a:prstGeom>
        </p:spPr>
      </p:pic>
    </p:spTree>
    <p:extLst>
      <p:ext uri="{BB962C8B-B14F-4D97-AF65-F5344CB8AC3E}">
        <p14:creationId xmlns:p14="http://schemas.microsoft.com/office/powerpoint/2010/main" val="24171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3" name="Text Placeholder 2">
            <a:extLst>
              <a:ext uri="{FF2B5EF4-FFF2-40B4-BE49-F238E27FC236}">
                <a16:creationId xmlns:a16="http://schemas.microsoft.com/office/drawing/2014/main" id="{CC09200E-255C-CD4D-9955-99F2DACC31A3}"/>
              </a:ext>
            </a:extLst>
          </p:cNvPr>
          <p:cNvSpPr>
            <a:spLocks noGrp="1"/>
          </p:cNvSpPr>
          <p:nvPr>
            <p:ph idx="1"/>
          </p:nvPr>
        </p:nvSpPr>
        <p:spPr>
          <a:xfrm>
            <a:off x="635000" y="2289485"/>
            <a:ext cx="6633066" cy="3931928"/>
          </a:xfrm>
        </p:spPr>
        <p:txBody>
          <a:bodyPr numCol="1">
            <a:normAutofit/>
          </a:bodyPr>
          <a:lstStyle/>
          <a:p>
            <a:r>
              <a:rPr lang="nl-NL" dirty="0"/>
              <a:t>Werk in tweetallen</a:t>
            </a:r>
          </a:p>
          <a:p>
            <a:endParaRPr lang="nl-NL" dirty="0"/>
          </a:p>
          <a:p>
            <a:r>
              <a:rPr lang="nl-NL" dirty="0"/>
              <a:t>Gebruik de website duo.nl onderdeel ‘Geld voor school en studie’</a:t>
            </a:r>
          </a:p>
          <a:p>
            <a:endParaRPr lang="nl-NL" dirty="0"/>
          </a:p>
          <a:p>
            <a:r>
              <a:rPr lang="nl-NL" dirty="0"/>
              <a:t>Schrijf je antwoorden op het werkblad</a:t>
            </a:r>
          </a:p>
          <a:p>
            <a:endParaRPr lang="nl-NL" dirty="0"/>
          </a:p>
          <a:p>
            <a:endParaRPr lang="nl-NL" dirty="0"/>
          </a:p>
          <a:p>
            <a:endParaRPr lang="nl-NL" dirty="0"/>
          </a:p>
          <a:p>
            <a:endParaRPr lang="nl-NL" dirty="0"/>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8</a:t>
            </a:fld>
            <a:endParaRPr/>
          </a:p>
        </p:txBody>
      </p:sp>
      <p:grpSp>
        <p:nvGrpSpPr>
          <p:cNvPr id="9" name="Group 8">
            <a:extLst>
              <a:ext uri="{FF2B5EF4-FFF2-40B4-BE49-F238E27FC236}">
                <a16:creationId xmlns:a16="http://schemas.microsoft.com/office/drawing/2014/main" id="{E7D5CE0D-7BC9-DA49-935F-96D8C332C7F4}"/>
              </a:ext>
            </a:extLst>
          </p:cNvPr>
          <p:cNvGrpSpPr/>
          <p:nvPr/>
        </p:nvGrpSpPr>
        <p:grpSpPr>
          <a:xfrm>
            <a:off x="8502799" y="2415606"/>
            <a:ext cx="2334463" cy="2941620"/>
            <a:chOff x="8502799" y="2415606"/>
            <a:chExt cx="2334463" cy="2941620"/>
          </a:xfrm>
        </p:grpSpPr>
        <p:pic>
          <p:nvPicPr>
            <p:cNvPr id="8" name="Picture 7">
              <a:extLst>
                <a:ext uri="{FF2B5EF4-FFF2-40B4-BE49-F238E27FC236}">
                  <a16:creationId xmlns:a16="http://schemas.microsoft.com/office/drawing/2014/main" id="{FEB6CEF6-E5D6-084A-906D-ED207FFC334A}"/>
                </a:ext>
              </a:extLst>
            </p:cNvPr>
            <p:cNvPicPr>
              <a:picLocks noChangeAspect="1"/>
            </p:cNvPicPr>
            <p:nvPr/>
          </p:nvPicPr>
          <p:blipFill>
            <a:blip r:embed="rId3"/>
            <a:srcRect/>
            <a:stretch/>
          </p:blipFill>
          <p:spPr>
            <a:xfrm>
              <a:off x="9145844" y="2959626"/>
              <a:ext cx="1691418" cy="2397600"/>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92F0878-4744-9049-A96E-C2D989D811A6}"/>
                </a:ext>
              </a:extLst>
            </p:cNvPr>
            <p:cNvPicPr>
              <a:picLocks noChangeAspect="1"/>
            </p:cNvPicPr>
            <p:nvPr/>
          </p:nvPicPr>
          <p:blipFill>
            <a:blip r:embed="rId4"/>
            <a:srcRect/>
            <a:stretch/>
          </p:blipFill>
          <p:spPr>
            <a:xfrm>
              <a:off x="8502799" y="2415606"/>
              <a:ext cx="1691418" cy="2397600"/>
            </a:xfrm>
            <a:prstGeom prst="rect">
              <a:avLst/>
            </a:prstGeom>
            <a:effectLst>
              <a:outerShdw blurRad="63500" sx="102000" sy="102000" algn="ctr" rotWithShape="0">
                <a:prstClr val="black">
                  <a:alpha val="40000"/>
                </a:prst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Vanaf welke leeftijd ontvang je studiefinanciering in het hoger onderwijs?</a:t>
            </a: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Afhankelijk van je opleiding en situatie kun je verschillende onderdelen van studiefinanciering krijgen. Welke onderdelen zijn dat in het hoger onderwijs? En hoeveel jaar heb je recht op elk onderdeel bij een 4-jarige studie?</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9</a:t>
            </a:fld>
            <a:endParaRPr lang="nl-NL" dirty="0"/>
          </a:p>
        </p:txBody>
      </p:sp>
      <p:sp>
        <p:nvSpPr>
          <p:cNvPr id="6" name="Tekstvak 5"/>
          <p:cNvSpPr txBox="1"/>
          <p:nvPr/>
        </p:nvSpPr>
        <p:spPr>
          <a:xfrm>
            <a:off x="1338895" y="3170880"/>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662844"/>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3898055"/>
            <a:ext cx="3474720" cy="146260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Basisbeurs: 4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Aanvullende beurs: 4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Studentenreisproduct: 5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7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Collegegeldkrediet: 7 jaar</a:t>
            </a:r>
          </a:p>
        </p:txBody>
      </p:sp>
      <p:sp>
        <p:nvSpPr>
          <p:cNvPr id="10" name="Rechthoek 9"/>
          <p:cNvSpPr/>
          <p:nvPr/>
        </p:nvSpPr>
        <p:spPr>
          <a:xfrm>
            <a:off x="8540496" y="2289485"/>
            <a:ext cx="3474720" cy="94804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Vanaf 1 september, de start van het collegejaar. Het maakt daarbij niet uit hoe oud je bent.</a:t>
            </a:r>
          </a:p>
        </p:txBody>
      </p:sp>
    </p:spTree>
    <p:extLst>
      <p:ext uri="{BB962C8B-B14F-4D97-AF65-F5344CB8AC3E}">
        <p14:creationId xmlns:p14="http://schemas.microsoft.com/office/powerpoint/2010/main" val="1407004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theme/theme1.xml><?xml version="1.0" encoding="utf-8"?>
<a:theme xmlns:a="http://schemas.openxmlformats.org/drawingml/2006/main" name="Rijkshuisstijl Groen">
  <a:themeElements>
    <a:clrScheme name="HEMELBLAUW">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5" id="{29B2351B-D3FE-AB45-85A2-F5FF0926B64B}" vid="{75ED13C7-ABE1-DD48-A300-01CD8BD76CBC}"/>
    </a:ext>
  </a:extLst>
</a:theme>
</file>

<file path=ppt/theme/theme2.xml><?xml version="1.0" encoding="utf-8"?>
<a:theme xmlns:a="http://schemas.openxmlformats.org/drawingml/2006/main" name="Rijkshuisstijl Violet">
  <a:themeElements>
    <a:clrScheme name="Aangepast 11">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EFB2CE"/>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3.xml><?xml version="1.0" encoding="utf-8"?>
<a:theme xmlns:a="http://schemas.openxmlformats.org/drawingml/2006/main" name="1_Rijkshuisstijl Violet">
  <a:themeElements>
    <a:clrScheme name="Custom 5">
      <a:dk1>
        <a:srgbClr val="000000"/>
      </a:dk1>
      <a:lt1>
        <a:srgbClr val="FFFFFF"/>
      </a:lt1>
      <a:dk2>
        <a:srgbClr val="000000"/>
      </a:dk2>
      <a:lt2>
        <a:srgbClr val="E4EFF9"/>
      </a:lt2>
      <a:accent1>
        <a:srgbClr val="F092CD"/>
      </a:accent1>
      <a:accent2>
        <a:srgbClr val="F9E11E"/>
      </a:accent2>
      <a:accent3>
        <a:srgbClr val="FFB612"/>
      </a:accent3>
      <a:accent4>
        <a:srgbClr val="017BC6"/>
      </a:accent4>
      <a:accent5>
        <a:srgbClr val="75D1B5"/>
      </a:accent5>
      <a:accent6>
        <a:srgbClr val="E17000"/>
      </a:accent6>
      <a:hlink>
        <a:srgbClr val="EFB2CE"/>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4.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10285</TotalTime>
  <Words>3766</Words>
  <Application>Microsoft Office PowerPoint</Application>
  <PresentationFormat>Breedbeeld</PresentationFormat>
  <Paragraphs>470</Paragraphs>
  <Slides>31</Slides>
  <Notes>31</Notes>
  <HiddenSlides>4</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31</vt:i4>
      </vt:variant>
    </vt:vector>
  </HeadingPairs>
  <TitlesOfParts>
    <vt:vector size="43" baseType="lpstr">
      <vt:lpstr>Arial</vt:lpstr>
      <vt:lpstr>Calibri</vt:lpstr>
      <vt:lpstr>Noto Sans Symbols</vt:lpstr>
      <vt:lpstr>RijksoverheidSansHeadingTT</vt:lpstr>
      <vt:lpstr>RijksoverheidSansText</vt:lpstr>
      <vt:lpstr>RijksoverheidSerif</vt:lpstr>
      <vt:lpstr>Segoe UI</vt:lpstr>
      <vt:lpstr>Verdana</vt:lpstr>
      <vt:lpstr>Wingdings</vt:lpstr>
      <vt:lpstr>Rijkshuisstijl Groen</vt:lpstr>
      <vt:lpstr>Rijkshuisstijl Violet</vt:lpstr>
      <vt:lpstr>1_Rijkshuisstijl Violet</vt:lpstr>
      <vt:lpstr>Studiefinanciering: dat regel je zo!</vt:lpstr>
      <vt:lpstr>Docentenhandleiding</vt:lpstr>
      <vt:lpstr>Quiz!</vt:lpstr>
      <vt:lpstr>Quiz!</vt:lpstr>
      <vt:lpstr>Quiz!</vt:lpstr>
      <vt:lpstr>Leerdoelen</vt:lpstr>
      <vt:lpstr>Wat is studiefinanciering?</vt:lpstr>
      <vt:lpstr>Opdracht 1 - Studiefinanciering</vt:lpstr>
      <vt:lpstr>Opdracht 1 - Studiefinanciering</vt:lpstr>
      <vt:lpstr>Opdracht 1 - Studiefinanciering</vt:lpstr>
      <vt:lpstr>Opdracht 1 - Studiefinanciering</vt:lpstr>
      <vt:lpstr>Opdracht 2 – Wat kun je krijgen? Reken het uit.</vt:lpstr>
      <vt:lpstr>Opdracht 2 – Wat kun je krijgen? Reken het uit.</vt:lpstr>
      <vt:lpstr>Opdracht 2 – Wat kun je krijgen? Reken het uit.</vt:lpstr>
      <vt:lpstr>Opdracht 3 – Lenen voor je studie</vt:lpstr>
      <vt:lpstr>Opdracht 3 – Lenen voor je studie</vt:lpstr>
      <vt:lpstr>Opdracht 3 – Lenen voor je studie</vt:lpstr>
      <vt:lpstr>Studiefinanciering en rente</vt:lpstr>
      <vt:lpstr>Stelling: </vt:lpstr>
      <vt:lpstr>Antwoord: niet waar</vt:lpstr>
      <vt:lpstr>Stelling:</vt:lpstr>
      <vt:lpstr>Antwoord: waar</vt:lpstr>
      <vt:lpstr>Stelling:</vt:lpstr>
      <vt:lpstr>Antwoord: niet waar</vt:lpstr>
      <vt:lpstr>Hoe vraag ik studiefinanciering aan via Mijn DUO?</vt:lpstr>
      <vt:lpstr>Tot slot: aan de slag!</vt:lpstr>
      <vt:lpstr>PowerPoint-presentatie</vt:lpstr>
      <vt:lpstr>Meer weten?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Studiefinanciering: dat regel je zo</dc:title>
  <dc:creator>Microsoft Office-gebruiker</dc:creator>
  <cp:lastModifiedBy>Dijken, Henk van</cp:lastModifiedBy>
  <cp:revision>211</cp:revision>
  <cp:lastPrinted>2021-10-12T09:11:51Z</cp:lastPrinted>
  <dcterms:created xsi:type="dcterms:W3CDTF">2017-12-07T07:45:46Z</dcterms:created>
  <dcterms:modified xsi:type="dcterms:W3CDTF">2023-12-05T14:09:06Z</dcterms:modified>
</cp:coreProperties>
</file>